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60" r:id="rId5"/>
    <p:sldId id="261" r:id="rId6"/>
    <p:sldId id="265" r:id="rId7"/>
    <p:sldId id="266" r:id="rId8"/>
    <p:sldId id="267" r:id="rId9"/>
    <p:sldId id="269" r:id="rId10"/>
    <p:sldId id="268" r:id="rId11"/>
    <p:sldId id="270" r:id="rId12"/>
    <p:sldId id="271" r:id="rId13"/>
    <p:sldId id="263" r:id="rId14"/>
    <p:sldId id="262" r:id="rId15"/>
    <p:sldId id="264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2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9"/>
    <p:restoredTop sz="94706"/>
  </p:normalViewPr>
  <p:slideViewPr>
    <p:cSldViewPr snapToGrid="0" snapToObjects="1">
      <p:cViewPr varScale="1">
        <p:scale>
          <a:sx n="114" d="100"/>
          <a:sy n="114" d="100"/>
        </p:scale>
        <p:origin x="8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9.wmf"/><Relationship Id="rId1" Type="http://schemas.openxmlformats.org/officeDocument/2006/relationships/image" Target="../media/image18.emf"/><Relationship Id="rId5" Type="http://schemas.openxmlformats.org/officeDocument/2006/relationships/image" Target="../media/image20.e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e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8B3F-C601-DD4A-BB93-A5D28415C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87A16-47A6-1242-9790-5D40E69D3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AC663-9FA9-B349-909F-3DD82641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6860D-0C79-D440-BC52-BB2AF82F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54038-DC09-EB47-9BCF-6AA26EDF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3B8DD0-08BB-8940-8ED8-1212635B9265}"/>
              </a:ext>
            </a:extLst>
          </p:cNvPr>
          <p:cNvSpPr/>
          <p:nvPr userDrawn="1"/>
        </p:nvSpPr>
        <p:spPr>
          <a:xfrm flipV="1">
            <a:off x="0" y="6427532"/>
            <a:ext cx="12192000" cy="430468"/>
          </a:xfrm>
          <a:prstGeom prst="rect">
            <a:avLst/>
          </a:prstGeom>
          <a:solidFill>
            <a:srgbClr val="61205C"/>
          </a:solidFill>
          <a:ln>
            <a:solidFill>
              <a:srgbClr val="762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solidFill>
                <a:srgbClr val="A52A3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712D1-B218-464B-A52F-8ACA9ABB637F}"/>
              </a:ext>
            </a:extLst>
          </p:cNvPr>
          <p:cNvSpPr/>
          <p:nvPr userDrawn="1"/>
        </p:nvSpPr>
        <p:spPr>
          <a:xfrm flipH="1" flipV="1">
            <a:off x="0" y="6364341"/>
            <a:ext cx="12192000" cy="72000"/>
          </a:xfrm>
          <a:prstGeom prst="rect">
            <a:avLst/>
          </a:prstGeom>
          <a:solidFill>
            <a:srgbClr val="FC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AC460-D91D-1B4B-9826-1CC5B40DF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6" y="6436917"/>
            <a:ext cx="430468" cy="430468"/>
          </a:xfrm>
          <a:prstGeom prst="rect">
            <a:avLst/>
          </a:prstGeom>
        </p:spPr>
      </p:pic>
      <p:sp>
        <p:nvSpPr>
          <p:cNvPr id="10" name="CustomShape 3">
            <a:extLst>
              <a:ext uri="{FF2B5EF4-FFF2-40B4-BE49-F238E27FC236}">
                <a16:creationId xmlns:a16="http://schemas.microsoft.com/office/drawing/2014/main" id="{07C91A7B-8B88-404E-99F5-348CA78B78EE}"/>
              </a:ext>
            </a:extLst>
          </p:cNvPr>
          <p:cNvSpPr/>
          <p:nvPr userDrawn="1"/>
        </p:nvSpPr>
        <p:spPr>
          <a:xfrm>
            <a:off x="843211" y="6436340"/>
            <a:ext cx="6154200" cy="421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zh-CN" sz="20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AAAI-19</a:t>
            </a:r>
            <a:endParaRPr lang="en-US" sz="1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6CB4758C-30B6-F74A-B885-F7CABE852868}"/>
              </a:ext>
            </a:extLst>
          </p:cNvPr>
          <p:cNvSpPr/>
          <p:nvPr userDrawn="1"/>
        </p:nvSpPr>
        <p:spPr>
          <a:xfrm>
            <a:off x="11583661" y="6436339"/>
            <a:ext cx="507600" cy="421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0A11AB6C-1ED9-4CF0-B54A-20D24E0C7BA7}" type="slidenum">
              <a:rPr lang="en-US" sz="1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ctr">
                <a:lnSpc>
                  <a:spcPct val="100000"/>
                </a:lnSpc>
              </a:pPr>
              <a:t>‹#›</a:t>
            </a:fld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E617582-6E3D-463B-BDC4-3DA92778A91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A7ED97-9DEF-6C4E-A825-4B4C51D88A9C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05AC4FB-90C7-47E0-A83E-7BD0E4563696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8540B-3195-CA4B-A61F-31604413BA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22177-2DE4-40D0-A17A-A871112BE5E3}"/>
              </a:ext>
            </a:extLst>
          </p:cNvPr>
          <p:cNvSpPr/>
          <p:nvPr userDrawn="1"/>
        </p:nvSpPr>
        <p:spPr>
          <a:xfrm flipV="1">
            <a:off x="0" y="4070423"/>
            <a:ext cx="12192000" cy="2760386"/>
          </a:xfrm>
          <a:prstGeom prst="rect">
            <a:avLst/>
          </a:prstGeom>
          <a:solidFill>
            <a:srgbClr val="61205C"/>
          </a:solidFill>
          <a:ln>
            <a:solidFill>
              <a:srgbClr val="762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solidFill>
                <a:srgbClr val="A52A3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DE5A78-A883-4ED0-96A9-028D97A46CD2}"/>
              </a:ext>
            </a:extLst>
          </p:cNvPr>
          <p:cNvSpPr/>
          <p:nvPr userDrawn="1"/>
        </p:nvSpPr>
        <p:spPr>
          <a:xfrm flipV="1">
            <a:off x="0" y="0"/>
            <a:ext cx="12192000" cy="430468"/>
          </a:xfrm>
          <a:prstGeom prst="rect">
            <a:avLst/>
          </a:prstGeom>
          <a:solidFill>
            <a:srgbClr val="61205C"/>
          </a:solidFill>
          <a:ln>
            <a:solidFill>
              <a:srgbClr val="762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solidFill>
                <a:srgbClr val="A52A3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3E1884-132B-4BBB-AF44-50B6605D7E21}"/>
              </a:ext>
            </a:extLst>
          </p:cNvPr>
          <p:cNvSpPr/>
          <p:nvPr userDrawn="1"/>
        </p:nvSpPr>
        <p:spPr>
          <a:xfrm flipH="1" flipV="1">
            <a:off x="0" y="439026"/>
            <a:ext cx="12192000" cy="72000"/>
          </a:xfrm>
          <a:prstGeom prst="rect">
            <a:avLst/>
          </a:prstGeom>
          <a:solidFill>
            <a:srgbClr val="FC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983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FFFF-0032-A74F-82ED-12B7835A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26149-9B37-6D4C-804F-3F0E543B4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5D6D8-38CF-1640-B8BA-4BD93105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CE192-3F64-0242-B139-01116F3E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74745-21A5-DC40-9BEF-BEB64400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AEF829-68E6-FB48-AC05-60771F0C0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84064-1386-AE47-A78C-F930D5578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E422-1D29-1E4A-8B08-1799B960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7FD91-4F1C-2A47-9D1D-0962D77F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83A1B-313A-8145-AFEE-148DE5AF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EEC1-E995-1246-A4E0-038BAF8E77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749" y="365126"/>
            <a:ext cx="10515599" cy="5377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76286D"/>
                </a:solidFill>
                <a:latin typeface="+mn-lt"/>
              </a:defRPr>
            </a:lvl1pPr>
          </a:lstStyle>
          <a:p>
            <a:r>
              <a:rPr lang="en-US" altLang="zh-CN" dirty="0"/>
              <a:t>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981F7-7021-B54D-AE8F-E07FFECC9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895"/>
            <a:ext cx="10515600" cy="5031068"/>
          </a:xfrm>
        </p:spPr>
        <p:txBody>
          <a:bodyPr>
            <a:noAutofit/>
          </a:bodyPr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064D-7228-5347-9311-7C2333DE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08037-A320-F440-92D2-B472C5E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25E46-2A1B-434F-B76C-25669DC1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B30E29-A1FA-7F41-9D90-12120C027A8A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A7ED97-9DEF-6C4E-A825-4B4C51D88A9C}" type="datetimeFigureOut">
              <a:rPr lang="en-US" smtClean="0"/>
              <a:pPr/>
              <a:t>11/14/2018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EC7E57-7FE4-4D4A-B9AF-3455842579A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8540B-3195-CA4B-A61F-31604413BA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2E507E-0922-8648-8E28-5699FA9A9832}"/>
              </a:ext>
            </a:extLst>
          </p:cNvPr>
          <p:cNvSpPr/>
          <p:nvPr userDrawn="1"/>
        </p:nvSpPr>
        <p:spPr>
          <a:xfrm flipV="1">
            <a:off x="0" y="6427532"/>
            <a:ext cx="12192000" cy="430468"/>
          </a:xfrm>
          <a:prstGeom prst="rect">
            <a:avLst/>
          </a:prstGeom>
          <a:solidFill>
            <a:srgbClr val="61205C"/>
          </a:solidFill>
          <a:ln>
            <a:solidFill>
              <a:srgbClr val="7628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solidFill>
                <a:srgbClr val="A52A3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24933E-BDF0-F445-9CD5-79F1D66640C2}"/>
              </a:ext>
            </a:extLst>
          </p:cNvPr>
          <p:cNvSpPr/>
          <p:nvPr userDrawn="1"/>
        </p:nvSpPr>
        <p:spPr>
          <a:xfrm flipH="1" flipV="1">
            <a:off x="0" y="6364341"/>
            <a:ext cx="12192000" cy="72000"/>
          </a:xfrm>
          <a:prstGeom prst="rect">
            <a:avLst/>
          </a:prstGeom>
          <a:solidFill>
            <a:srgbClr val="FC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1BDCB-7989-E848-87E3-D567C2CA5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6" y="6436917"/>
            <a:ext cx="430468" cy="430468"/>
          </a:xfrm>
          <a:prstGeom prst="rect">
            <a:avLst/>
          </a:prstGeom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FF010ECD-8430-CB49-B137-CA7A38AB1014}"/>
              </a:ext>
            </a:extLst>
          </p:cNvPr>
          <p:cNvSpPr/>
          <p:nvPr userDrawn="1"/>
        </p:nvSpPr>
        <p:spPr>
          <a:xfrm>
            <a:off x="843211" y="6436340"/>
            <a:ext cx="6154200" cy="421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zh-CN" sz="20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AAAI-19</a:t>
            </a:r>
            <a:endParaRPr lang="en-US" sz="16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90B02EB6-51A0-E546-AE2E-77C03731B182}"/>
              </a:ext>
            </a:extLst>
          </p:cNvPr>
          <p:cNvSpPr/>
          <p:nvPr userDrawn="1"/>
        </p:nvSpPr>
        <p:spPr>
          <a:xfrm>
            <a:off x="11583661" y="6436339"/>
            <a:ext cx="507600" cy="421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fld id="{0A11AB6C-1ED9-4CF0-B54A-20D24E0C7BA7}" type="slidenum">
              <a:rPr lang="en-US" sz="1400" b="0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ctr">
                <a:lnSpc>
                  <a:spcPct val="100000"/>
                </a:lnSpc>
              </a:pPr>
              <a:t>‹#›</a:t>
            </a:fld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93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D427-6BF1-7D49-B356-579D27743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22AD8-5C52-5146-A24B-48685178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B78F-EB34-B346-A417-377D11F7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865BA-F460-B947-B934-EDB3789E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4272A-48A1-8B4E-9F02-429CFD0D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3350-0C77-584B-8062-58CC7DBF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B0536-5902-A746-8A54-4455FD0EA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76979-1A34-594C-8AF6-3D9884D7D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3B375-499B-AC4E-90E7-6F181C97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2C82D-C17C-0D43-94B0-406D9CF1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B1AC8-E2CB-124A-B869-A27D8858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D901-FCAB-E844-A815-060513FBD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E02F8-F5D3-0940-A55C-D37324F0B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22BD9-5FDD-694B-8A5F-CAFAE1F88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33EEF8-C559-404C-8FD9-3FF13CA29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9530C-F4DA-2242-A529-EBAC16E14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58178D-7583-9E4E-ADAF-EEC35AF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3D629-6759-F945-AEE0-51A2895F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943236-FD08-DB44-BDFC-4EC518BF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2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D26B-1EF9-6449-83A3-FC0E3CC8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4B8DF-F5B6-5A47-887E-CEBD5B35B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60EF8-98FC-A548-9F99-2B0302B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262BC-0FA6-1745-A8A4-BA1BE348E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0E3713-C177-054A-9AE0-D085F024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B2B82-2DBC-0944-8DB8-BFEAB69F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CD9BF-3A6F-3E4F-9FED-E40568DA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AD76-5EFF-2847-9583-E11CB6F0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52AB1-FD95-A347-A452-803DA716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7E599-1345-7545-B74F-CFD5A1396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6CACE-A11A-D446-8200-37A6EC4AD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13F71-EBEF-D44C-94C5-1A557DCC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07D22-E16A-844A-98B4-D00E066D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BD48-0AA8-4342-AF6F-450095B0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8BAB9-F8D9-8346-B10D-3D68848DB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6ED19-8769-B24E-BA8A-8A1889101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A01DF-B386-EB4D-ADFE-B5CE350A7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D3C02-AE48-F441-8DEC-575D320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5BCF4-04B8-0F49-B9B3-8B4A3DB0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6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2C089-1EAB-4D4C-90C6-EF6DD35C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9D301-0B71-BD4B-BEF3-4F76EC27B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62CDC-1B70-AA4D-A5A4-F56890843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7ED97-9DEF-6C4E-A825-4B4C51D88A9C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2FF32-984B-2140-9A63-A3309B6E9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6A3B2-1B5B-DB46-9618-E327A5321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8540B-3195-CA4B-A61F-31604413B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6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21.emf"/><Relationship Id="rId26" Type="http://schemas.openxmlformats.org/officeDocument/2006/relationships/image" Target="../media/image22.wmf"/><Relationship Id="rId3" Type="http://schemas.openxmlformats.org/officeDocument/2006/relationships/image" Target="../media/image40.png"/><Relationship Id="rId21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5.bin"/><Relationship Id="rId25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emf"/><Relationship Id="rId20" Type="http://schemas.openxmlformats.org/officeDocument/2006/relationships/image" Target="../media/image27.png"/><Relationship Id="rId29" Type="http://schemas.openxmlformats.org/officeDocument/2006/relationships/image" Target="../media/image34.png"/><Relationship Id="rId1" Type="http://schemas.openxmlformats.org/officeDocument/2006/relationships/vmlDrawing" Target="../drawings/vmlDrawing6.vml"/><Relationship Id="rId6" Type="http://schemas.openxmlformats.org/officeDocument/2006/relationships/image" Target="file://localhost/Users/chengchen/Dropbox/Publication/%5B2019%5DAAAI/AAAI_2019_v3bk/1002_44.png" TargetMode="External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30.png"/><Relationship Id="rId28" Type="http://schemas.openxmlformats.org/officeDocument/2006/relationships/image" Target="../media/image33.png"/><Relationship Id="rId10" Type="http://schemas.openxmlformats.org/officeDocument/2006/relationships/image" Target="../media/image17.wmf"/><Relationship Id="rId19" Type="http://schemas.openxmlformats.org/officeDocument/2006/relationships/image" Target="../media/image26.png"/><Relationship Id="rId31" Type="http://schemas.openxmlformats.org/officeDocument/2006/relationships/image" Target="../media/image23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9.wmf"/><Relationship Id="rId22" Type="http://schemas.openxmlformats.org/officeDocument/2006/relationships/image" Target="../media/image29.png"/><Relationship Id="rId27" Type="http://schemas.openxmlformats.org/officeDocument/2006/relationships/image" Target="../media/image32.png"/><Relationship Id="rId30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cchen-cc/SIF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7.png"/><Relationship Id="rId26" Type="http://schemas.openxmlformats.org/officeDocument/2006/relationships/image" Target="../media/image33.png"/><Relationship Id="rId3" Type="http://schemas.openxmlformats.org/officeDocument/2006/relationships/image" Target="../media/image24.png"/><Relationship Id="rId21" Type="http://schemas.openxmlformats.org/officeDocument/2006/relationships/image" Target="../media/image3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9.wmf"/><Relationship Id="rId17" Type="http://schemas.openxmlformats.org/officeDocument/2006/relationships/image" Target="../media/image26.png"/><Relationship Id="rId25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emf"/><Relationship Id="rId20" Type="http://schemas.openxmlformats.org/officeDocument/2006/relationships/image" Target="../media/image29.png"/><Relationship Id="rId29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11" Type="http://schemas.openxmlformats.org/officeDocument/2006/relationships/oleObject" Target="../embeddings/oleObject3.bin"/><Relationship Id="rId24" Type="http://schemas.openxmlformats.org/officeDocument/2006/relationships/image" Target="../media/image22.wmf"/><Relationship Id="rId5" Type="http://schemas.openxmlformats.org/officeDocument/2006/relationships/image" Target="../media/image25.png"/><Relationship Id="rId15" Type="http://schemas.openxmlformats.org/officeDocument/2006/relationships/oleObject" Target="../embeddings/oleObject5.bin"/><Relationship Id="rId23" Type="http://schemas.openxmlformats.org/officeDocument/2006/relationships/oleObject" Target="../embeddings/oleObject6.bin"/><Relationship Id="rId28" Type="http://schemas.openxmlformats.org/officeDocument/2006/relationships/oleObject" Target="../embeddings/oleObject7.bin"/><Relationship Id="rId10" Type="http://schemas.openxmlformats.org/officeDocument/2006/relationships/image" Target="../media/image18.emf"/><Relationship Id="rId19" Type="http://schemas.openxmlformats.org/officeDocument/2006/relationships/image" Target="../media/image28.png"/><Relationship Id="rId4" Type="http://schemas.openxmlformats.org/officeDocument/2006/relationships/image" Target="file://localhost/Users/chengchen/Dropbox/Publication/%5B2019%5DAAAI/AAAI_2019_v3bk/1002_44.png" TargetMode="Externa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20.emf"/><Relationship Id="rId22" Type="http://schemas.openxmlformats.org/officeDocument/2006/relationships/image" Target="../media/image31.png"/><Relationship Id="rId27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5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2.png"/><Relationship Id="rId5" Type="http://schemas.openxmlformats.org/officeDocument/2006/relationships/image" Target="file://localhost/Users/chengchen/Dropbox/Publication/%5B2019%5DAAAI/AAAI_2019_v3bk/1002_44.pn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9.wmf"/><Relationship Id="rId18" Type="http://schemas.openxmlformats.org/officeDocument/2006/relationships/image" Target="../media/image32.png"/><Relationship Id="rId3" Type="http://schemas.openxmlformats.org/officeDocument/2006/relationships/image" Target="../media/image35.png"/><Relationship Id="rId21" Type="http://schemas.openxmlformats.org/officeDocument/2006/relationships/image" Target="../media/image23.wmf"/><Relationship Id="rId7" Type="http://schemas.openxmlformats.org/officeDocument/2006/relationships/image" Target="file://localhost/Users/chengchen/Dropbox/Publication/%5B2019%5DAAAI/AAAI_2019_v3bk/1002_44.png" TargetMode="External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11" Type="http://schemas.openxmlformats.org/officeDocument/2006/relationships/image" Target="../media/image18.emf"/><Relationship Id="rId24" Type="http://schemas.openxmlformats.org/officeDocument/2006/relationships/image" Target="../media/image26.png"/><Relationship Id="rId5" Type="http://schemas.openxmlformats.org/officeDocument/2006/relationships/image" Target="../media/image37.png"/><Relationship Id="rId15" Type="http://schemas.openxmlformats.org/officeDocument/2006/relationships/image" Target="../media/image31.png"/><Relationship Id="rId23" Type="http://schemas.openxmlformats.org/officeDocument/2006/relationships/image" Target="../media/image20.emf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microsoft.com/office/2007/relationships/hdphoto" Target="../media/hdphoto2.wdp"/><Relationship Id="rId14" Type="http://schemas.openxmlformats.org/officeDocument/2006/relationships/image" Target="../media/image27.png"/><Relationship Id="rId22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9.wmf"/><Relationship Id="rId18" Type="http://schemas.openxmlformats.org/officeDocument/2006/relationships/image" Target="../media/image30.png"/><Relationship Id="rId3" Type="http://schemas.openxmlformats.org/officeDocument/2006/relationships/image" Target="../media/image38.png"/><Relationship Id="rId21" Type="http://schemas.openxmlformats.org/officeDocument/2006/relationships/image" Target="../media/image22.wmf"/><Relationship Id="rId7" Type="http://schemas.microsoft.com/office/2007/relationships/hdphoto" Target="../media/hdphoto3.wdp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27.png"/><Relationship Id="rId25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20" Type="http://schemas.openxmlformats.org/officeDocument/2006/relationships/oleObject" Target="../embeddings/oleObject6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png"/><Relationship Id="rId11" Type="http://schemas.openxmlformats.org/officeDocument/2006/relationships/image" Target="../media/image18.emf"/><Relationship Id="rId24" Type="http://schemas.openxmlformats.org/officeDocument/2006/relationships/oleObject" Target="../embeddings/oleObject7.bin"/><Relationship Id="rId5" Type="http://schemas.openxmlformats.org/officeDocument/2006/relationships/image" Target="file://localhost/Users/chengchen/Dropbox/Publication/%5B2019%5DAAAI/AAAI_2019_v3bk/1002_44.png" TargetMode="External"/><Relationship Id="rId15" Type="http://schemas.openxmlformats.org/officeDocument/2006/relationships/image" Target="../media/image20.emf"/><Relationship Id="rId23" Type="http://schemas.openxmlformats.org/officeDocument/2006/relationships/image" Target="../media/image33.pn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4.bin"/><Relationship Id="rId2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9.wmf"/><Relationship Id="rId18" Type="http://schemas.openxmlformats.org/officeDocument/2006/relationships/image" Target="../media/image26.png"/><Relationship Id="rId26" Type="http://schemas.openxmlformats.org/officeDocument/2006/relationships/image" Target="../media/image33.png"/><Relationship Id="rId3" Type="http://schemas.openxmlformats.org/officeDocument/2006/relationships/image" Target="../media/image39.png"/><Relationship Id="rId21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21.emf"/><Relationship Id="rId25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image" Target="../media/image29.png"/><Relationship Id="rId29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png"/><Relationship Id="rId11" Type="http://schemas.openxmlformats.org/officeDocument/2006/relationships/image" Target="../media/image18.emf"/><Relationship Id="rId24" Type="http://schemas.openxmlformats.org/officeDocument/2006/relationships/image" Target="../media/image22.wmf"/><Relationship Id="rId5" Type="http://schemas.openxmlformats.org/officeDocument/2006/relationships/image" Target="file://localhost/Users/chengchen/Dropbox/Publication/%5B2019%5DAAAI/AAAI_2019_v3bk/1002_44.png" TargetMode="External"/><Relationship Id="rId15" Type="http://schemas.openxmlformats.org/officeDocument/2006/relationships/image" Target="../media/image20.emf"/><Relationship Id="rId23" Type="http://schemas.openxmlformats.org/officeDocument/2006/relationships/oleObject" Target="../embeddings/oleObject6.bin"/><Relationship Id="rId28" Type="http://schemas.openxmlformats.org/officeDocument/2006/relationships/oleObject" Target="../embeddings/oleObject7.bin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4.bin"/><Relationship Id="rId22" Type="http://schemas.openxmlformats.org/officeDocument/2006/relationships/image" Target="../media/image31.png"/><Relationship Id="rId2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6C61C36-C472-45F1-B868-81224AE7C68D}"/>
              </a:ext>
            </a:extLst>
          </p:cNvPr>
          <p:cNvSpPr txBox="1">
            <a:spLocks/>
          </p:cNvSpPr>
          <p:nvPr/>
        </p:nvSpPr>
        <p:spPr>
          <a:xfrm>
            <a:off x="1684178" y="4297418"/>
            <a:ext cx="8784976" cy="341927"/>
          </a:xfrm>
          <a:prstGeom prst="rect">
            <a:avLst/>
          </a:prstGeom>
        </p:spPr>
        <p:txBody>
          <a:bodyPr/>
          <a:lstStyle>
            <a:lvl1pPr algn="ctr" defTabSz="385754" rtl="0" eaLnBrk="1" latinLnBrk="0" hangingPunct="1">
              <a:spcBef>
                <a:spcPct val="0"/>
              </a:spcBef>
              <a:buNone/>
              <a:defRPr sz="18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Cheng</a:t>
            </a:r>
            <a:r>
              <a:rPr lang="zh-CN" altLang="en-US" sz="2000" b="1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Chen</a:t>
            </a:r>
            <a:r>
              <a:rPr lang="en-US" sz="2000" b="1" baseline="30000" dirty="0">
                <a:solidFill>
                  <a:schemeClr val="bg1"/>
                </a:solidFill>
                <a:latin typeface="Calibri"/>
              </a:rPr>
              <a:t>1</a:t>
            </a:r>
            <a:r>
              <a:rPr lang="en-US" sz="2000" b="1" dirty="0">
                <a:solidFill>
                  <a:schemeClr val="bg1"/>
                </a:solidFill>
                <a:latin typeface="Calibri"/>
              </a:rPr>
              <a:t>,</a:t>
            </a:r>
            <a:r>
              <a:rPr lang="zh-CN" altLang="en-US" sz="2000" b="1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Qi</a:t>
            </a:r>
            <a:r>
              <a:rPr lang="zh-CN" altLang="en-US" sz="2000" b="1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Dou</a:t>
            </a:r>
            <a:r>
              <a:rPr lang="en-US" altLang="zh-CN" sz="2000" b="1" baseline="30000" dirty="0">
                <a:solidFill>
                  <a:schemeClr val="bg1"/>
                </a:solidFill>
                <a:latin typeface="Calibri"/>
              </a:rPr>
              <a:t>1</a:t>
            </a:r>
            <a:r>
              <a:rPr lang="en-US" sz="2000" b="1" dirty="0">
                <a:solidFill>
                  <a:schemeClr val="bg1"/>
                </a:solidFill>
                <a:latin typeface="Calibri"/>
              </a:rPr>
              <a:t>,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Hao</a:t>
            </a:r>
            <a:r>
              <a:rPr lang="zh-CN" altLang="en-US" sz="2000" b="1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Chen</a:t>
            </a:r>
            <a:r>
              <a:rPr lang="en-US" sz="2000" b="1" baseline="30000" dirty="0">
                <a:solidFill>
                  <a:schemeClr val="bg1"/>
                </a:solidFill>
                <a:latin typeface="Calibri"/>
              </a:rPr>
              <a:t>1</a:t>
            </a:r>
            <a:r>
              <a:rPr lang="en-US" altLang="zh-CN" sz="2000" b="1" baseline="30000" dirty="0">
                <a:solidFill>
                  <a:schemeClr val="bg1"/>
                </a:solidFill>
                <a:latin typeface="Calibri"/>
              </a:rPr>
              <a:t>,2</a:t>
            </a:r>
            <a:r>
              <a:rPr lang="en-US" sz="2000" b="1" dirty="0">
                <a:solidFill>
                  <a:schemeClr val="bg1"/>
                </a:solidFill>
                <a:latin typeface="Calibri"/>
              </a:rPr>
              <a:t>, 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Jing Qin</a:t>
            </a:r>
            <a:r>
              <a:rPr lang="en-US" altLang="zh-CN" sz="2000" b="1" baseline="30000" dirty="0">
                <a:solidFill>
                  <a:schemeClr val="bg1"/>
                </a:solidFill>
                <a:latin typeface="Calibri"/>
              </a:rPr>
              <a:t>3</a:t>
            </a:r>
            <a:r>
              <a:rPr lang="en-US" altLang="zh-CN" sz="2000" b="1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alibri"/>
              </a:rPr>
              <a:t>and Pheng-Ann Heng</a:t>
            </a:r>
            <a:r>
              <a:rPr lang="en-US" sz="2000" b="1" baseline="30000" dirty="0">
                <a:solidFill>
                  <a:schemeClr val="bg1"/>
                </a:solidFill>
                <a:latin typeface="Calibri"/>
              </a:rPr>
              <a:t>1,4</a:t>
            </a:r>
            <a:endParaRPr lang="en-US" sz="2000" b="1" i="1" baseline="300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" name="TextShape 2">
            <a:extLst>
              <a:ext uri="{FF2B5EF4-FFF2-40B4-BE49-F238E27FC236}">
                <a16:creationId xmlns:a16="http://schemas.microsoft.com/office/drawing/2014/main" id="{22598758-CBBB-4F3E-A4A4-311958131749}"/>
              </a:ext>
            </a:extLst>
          </p:cNvPr>
          <p:cNvSpPr txBox="1"/>
          <p:nvPr/>
        </p:nvSpPr>
        <p:spPr>
          <a:xfrm>
            <a:off x="0" y="2035545"/>
            <a:ext cx="12204132" cy="10693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en-US" sz="3600" spc="-1" dirty="0">
                <a:solidFill>
                  <a:srgbClr val="61205C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Synergistic Image and Feature Adaptation: </a:t>
            </a:r>
          </a:p>
          <a:p>
            <a:pPr algn="ctr">
              <a:lnSpc>
                <a:spcPct val="100000"/>
              </a:lnSpc>
            </a:pPr>
            <a:r>
              <a:rPr lang="en-US" sz="2800" spc="-1" dirty="0">
                <a:solidFill>
                  <a:srgbClr val="61205C"/>
                </a:solidFill>
                <a:uFill>
                  <a:solidFill>
                    <a:srgbClr val="FFFFFF"/>
                  </a:solidFill>
                </a:uFill>
                <a:ea typeface="Calibri"/>
              </a:rPr>
              <a:t>Towards Cross-Modality Domain Adaptation for Medical Image Segmentation</a:t>
            </a:r>
          </a:p>
        </p:txBody>
      </p:sp>
      <p:pic>
        <p:nvPicPr>
          <p:cNvPr id="13" name="Picture 4" descr="âcuhk logoâçå¾çæç´¢ç»æ">
            <a:extLst>
              <a:ext uri="{FF2B5EF4-FFF2-40B4-BE49-F238E27FC236}">
                <a16:creationId xmlns:a16="http://schemas.microsoft.com/office/drawing/2014/main" id="{45EFFFBB-3C0D-45C8-82F2-887C7BD2D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372" y="880912"/>
            <a:ext cx="1292180" cy="89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BB3B21BB-4DD8-43F9-AF36-A5E8C2CF1949}"/>
              </a:ext>
            </a:extLst>
          </p:cNvPr>
          <p:cNvSpPr txBox="1">
            <a:spLocks/>
          </p:cNvSpPr>
          <p:nvPr/>
        </p:nvSpPr>
        <p:spPr>
          <a:xfrm>
            <a:off x="1" y="4995573"/>
            <a:ext cx="12192000" cy="1589787"/>
          </a:xfrm>
          <a:prstGeom prst="rect">
            <a:avLst/>
          </a:prstGeom>
        </p:spPr>
        <p:txBody>
          <a:bodyPr/>
          <a:lstStyle>
            <a:lvl1pPr marL="0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92876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118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5754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101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78630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506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64382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157259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50135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43012" indent="0" algn="ctr" defTabSz="385754" rtl="0" eaLnBrk="1" latinLnBrk="0" hangingPunct="1">
              <a:spcBef>
                <a:spcPct val="20000"/>
              </a:spcBef>
              <a:buFont typeface="Arial" pitchFamily="34" charset="0"/>
              <a:buNone/>
              <a:defRPr sz="844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3857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Chinese University of Hong Kong    </a:t>
            </a:r>
          </a:p>
          <a:p>
            <a:pPr marL="0" marR="0" lvl="0" indent="0" defTabSz="3857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ImSight Medical Technology </a:t>
            </a:r>
            <a:r>
              <a:rPr lang="en-US" sz="1600" dirty="0">
                <a:solidFill>
                  <a:schemeClr val="bg1"/>
                </a:solidFill>
              </a:rPr>
              <a:t>Co., Ltd.</a:t>
            </a:r>
          </a:p>
          <a:p>
            <a:pPr lvl="0">
              <a:defRPr/>
            </a:pPr>
            <a:r>
              <a:rPr lang="en-US" altLang="zh-CN" sz="1600" baseline="30000" dirty="0">
                <a:solidFill>
                  <a:schemeClr val="bg1"/>
                </a:solidFill>
              </a:rPr>
              <a:t>3 </a:t>
            </a:r>
            <a:r>
              <a:rPr lang="en-US" altLang="zh-CN" sz="1600" dirty="0">
                <a:solidFill>
                  <a:schemeClr val="bg1"/>
                </a:solidFill>
              </a:rPr>
              <a:t>The Hong Kong Polytechnic University    </a:t>
            </a:r>
          </a:p>
          <a:p>
            <a:pPr lvl="0">
              <a:defRPr/>
            </a:pPr>
            <a:r>
              <a:rPr lang="en-US" altLang="zh-CN" sz="1600" baseline="30000" dirty="0">
                <a:solidFill>
                  <a:schemeClr val="bg1"/>
                </a:solidFill>
              </a:rPr>
              <a:t>4 </a:t>
            </a:r>
            <a:r>
              <a:rPr lang="en-US" sz="1600" dirty="0">
                <a:solidFill>
                  <a:schemeClr val="bg1"/>
                </a:solidFill>
              </a:rPr>
              <a:t>Shenzhen Institutes of Advanced Technology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8245C6-6F49-46B4-8482-FE02D04ADC9A}"/>
              </a:ext>
            </a:extLst>
          </p:cNvPr>
          <p:cNvSpPr txBox="1">
            <a:spLocks/>
          </p:cNvSpPr>
          <p:nvPr/>
        </p:nvSpPr>
        <p:spPr>
          <a:xfrm>
            <a:off x="31548" y="40167"/>
            <a:ext cx="2159194" cy="341927"/>
          </a:xfrm>
          <a:prstGeom prst="rect">
            <a:avLst/>
          </a:prstGeom>
        </p:spPr>
        <p:txBody>
          <a:bodyPr anchor="ctr"/>
          <a:lstStyle>
            <a:lvl1pPr algn="ctr" defTabSz="385754" rtl="0" eaLnBrk="1" latinLnBrk="0" hangingPunct="1">
              <a:spcBef>
                <a:spcPct val="0"/>
              </a:spcBef>
              <a:buNone/>
              <a:defRPr sz="185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300" b="1" dirty="0">
                <a:solidFill>
                  <a:schemeClr val="bg1"/>
                </a:solidFill>
                <a:latin typeface="Calibri"/>
              </a:rPr>
              <a:t>Paper 1935</a:t>
            </a:r>
            <a:endParaRPr lang="en-US" sz="2300" b="1" i="1" baseline="3000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EB00B-4785-4D45-9CFA-285B2CC6E4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63" y="84199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9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E84F4-7972-4A75-9E6E-DB737BF5E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21" y="5460109"/>
            <a:ext cx="3777293" cy="507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E5371-1CB4-4275-B62D-BD2C9C55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90" y="5475110"/>
            <a:ext cx="3871061" cy="468000"/>
          </a:xfrm>
          <a:prstGeom prst="rect">
            <a:avLst/>
          </a:prstGeom>
        </p:spPr>
      </p:pic>
      <p:sp>
        <p:nvSpPr>
          <p:cNvPr id="89" name="Rounded Rectangle 288">
            <a:extLst>
              <a:ext uri="{FF2B5EF4-FFF2-40B4-BE49-F238E27FC236}">
                <a16:creationId xmlns:a16="http://schemas.microsoft.com/office/drawing/2014/main" id="{2EB19195-3C24-4BB7-A2DE-028D44A23503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0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AA2F8D47-4707-4248-8B62-0422797F8AC1}"/>
              </a:ext>
            </a:extLst>
          </p:cNvPr>
          <p:cNvPicPr/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91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D7D54ED6-D69B-4F14-8E43-DF4B1FDD7647}"/>
              </a:ext>
            </a:extLst>
          </p:cNvPr>
          <p:cNvPicPr/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9" t="39528" r="10038" b="38661"/>
          <a:stretch>
            <a:fillRect/>
          </a:stretch>
        </p:blipFill>
        <p:spPr>
          <a:xfrm>
            <a:off x="8854299" y="3542830"/>
            <a:ext cx="718443" cy="718443"/>
          </a:xfrm>
          <a:prstGeom prst="rect">
            <a:avLst/>
          </a:prstGeom>
        </p:spPr>
      </p:pic>
      <p:pic>
        <p:nvPicPr>
          <p:cNvPr id="147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F8A01283-0529-427D-AAA7-C759873ED558}"/>
              </a:ext>
            </a:extLst>
          </p:cNvPr>
          <p:cNvPicPr/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pic>
        <p:nvPicPr>
          <p:cNvPr id="150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CA1C3AD8-F2D2-45AF-BA75-84123529B2B2}"/>
              </a:ext>
            </a:extLst>
          </p:cNvPr>
          <p:cNvPicPr/>
          <p:nvPr/>
        </p:nvPicPr>
        <p:blipFill rotWithShape="1">
          <a:blip r:embed="rId7" r:link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3" t="39194" r="30311" b="38320"/>
          <a:stretch>
            <a:fillRect/>
          </a:stretch>
        </p:blipFill>
        <p:spPr>
          <a:xfrm>
            <a:off x="8854299" y="1521366"/>
            <a:ext cx="718443" cy="718443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67629DEA-B389-454E-B317-8A21C9E66E0A}"/>
              </a:ext>
            </a:extLst>
          </p:cNvPr>
          <p:cNvSpPr/>
          <p:nvPr/>
        </p:nvSpPr>
        <p:spPr>
          <a:xfrm>
            <a:off x="8473107" y="1312919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Reconstructed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7E356C0-EFBC-429A-B16E-5A1EA243D1AA}"/>
              </a:ext>
            </a:extLst>
          </p:cNvPr>
          <p:cNvSpPr/>
          <p:nvPr/>
        </p:nvSpPr>
        <p:spPr>
          <a:xfrm>
            <a:off x="8473107" y="2255696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rapezoid 172">
            <a:extLst>
              <a:ext uri="{FF2B5EF4-FFF2-40B4-BE49-F238E27FC236}">
                <a16:creationId xmlns:a16="http://schemas.microsoft.com/office/drawing/2014/main" id="{DC155A9B-6312-46EE-88B6-1847D679E623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C1DCF3A-FF9E-44D2-89EF-58909F2F2F44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5B6345C-ACD4-4179-837F-68A7CE5E7D28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9E27C4D-3F94-4D2F-8F07-3D8C8A546D95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15010B9-D62A-4C65-8804-3A7B25A6C0C1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A971609-8271-4C04-A0F6-489504AE10F0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8F33EE6-28A1-4856-9654-FDD313C4A432}"/>
              </a:ext>
            </a:extLst>
          </p:cNvPr>
          <p:cNvSpPr/>
          <p:nvPr/>
        </p:nvSpPr>
        <p:spPr>
          <a:xfrm>
            <a:off x="4286602" y="2046678"/>
            <a:ext cx="2399098" cy="3083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Synergistic</a:t>
            </a:r>
            <a:r>
              <a:rPr lang="zh-CN" altLang="en-US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Learning</a:t>
            </a:r>
            <a:endParaRPr lang="en-US" sz="22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7" name="Trapezoid 186">
            <a:extLst>
              <a:ext uri="{FF2B5EF4-FFF2-40B4-BE49-F238E27FC236}">
                <a16:creationId xmlns:a16="http://schemas.microsoft.com/office/drawing/2014/main" id="{D182CE7E-6C51-4683-A430-AC50324CB292}"/>
              </a:ext>
            </a:extLst>
          </p:cNvPr>
          <p:cNvSpPr/>
          <p:nvPr/>
        </p:nvSpPr>
        <p:spPr>
          <a:xfrm rot="16200000" flipH="1">
            <a:off x="7320669" y="1825166"/>
            <a:ext cx="1178216" cy="1012782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Text Box 64">
            <a:extLst>
              <a:ext uri="{FF2B5EF4-FFF2-40B4-BE49-F238E27FC236}">
                <a16:creationId xmlns:a16="http://schemas.microsoft.com/office/drawing/2014/main" id="{8EC44FB1-1E77-4046-A2D5-03F6131B7589}"/>
              </a:ext>
            </a:extLst>
          </p:cNvPr>
          <p:cNvSpPr txBox="1"/>
          <p:nvPr/>
        </p:nvSpPr>
        <p:spPr>
          <a:xfrm>
            <a:off x="7214119" y="207644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Decoder</a:t>
            </a:r>
          </a:p>
        </p:txBody>
      </p:sp>
      <p:sp>
        <p:nvSpPr>
          <p:cNvPr id="189" name="Trapezoid 188">
            <a:extLst>
              <a:ext uri="{FF2B5EF4-FFF2-40B4-BE49-F238E27FC236}">
                <a16:creationId xmlns:a16="http://schemas.microsoft.com/office/drawing/2014/main" id="{CB4B6CE4-0F22-4887-B786-A974230EF90D}"/>
              </a:ext>
            </a:extLst>
          </p:cNvPr>
          <p:cNvSpPr/>
          <p:nvPr/>
        </p:nvSpPr>
        <p:spPr>
          <a:xfrm rot="16200000" flipH="1">
            <a:off x="7320589" y="3877687"/>
            <a:ext cx="1178216" cy="1012782"/>
          </a:xfrm>
          <a:prstGeom prst="trapezoi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Text Box 67">
            <a:extLst>
              <a:ext uri="{FF2B5EF4-FFF2-40B4-BE49-F238E27FC236}">
                <a16:creationId xmlns:a16="http://schemas.microsoft.com/office/drawing/2014/main" id="{A8D42326-03E2-4CF2-9825-46E45A20448F}"/>
              </a:ext>
            </a:extLst>
          </p:cNvPr>
          <p:cNvSpPr txBox="1"/>
          <p:nvPr/>
        </p:nvSpPr>
        <p:spPr>
          <a:xfrm>
            <a:off x="7219626" y="408426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>
                <a:solidFill>
                  <a:prstClr val="black"/>
                </a:solidFill>
              </a:rPr>
              <a:t>Classifier</a:t>
            </a:r>
          </a:p>
        </p:txBody>
      </p:sp>
      <p:graphicFrame>
        <p:nvGraphicFramePr>
          <p:cNvPr id="191" name="Object 190">
            <a:hlinkClick r:id="" action="ppaction://ole?verb=0"/>
            <a:extLst>
              <a:ext uri="{FF2B5EF4-FFF2-40B4-BE49-F238E27FC236}">
                <a16:creationId xmlns:a16="http://schemas.microsoft.com/office/drawing/2014/main" id="{C0B0786D-0904-4122-A336-D1B7B4028D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59192" y="4382444"/>
          <a:ext cx="266141" cy="3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" r:id="rId9" imgW="152400" imgH="177165" progId="Equation.KSEE3">
                  <p:embed/>
                </p:oleObj>
              </mc:Choice>
              <mc:Fallback>
                <p:oleObj r:id="rId9" imgW="152400" imgH="177165" progId="Equation.KSEE3">
                  <p:embed/>
                  <p:pic>
                    <p:nvPicPr>
                      <p:cNvPr id="110" name="Object 10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007F1A8-B2FD-4117-A9DB-A34A31BDA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59192" y="4382444"/>
                        <a:ext cx="266141" cy="3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" name="Rectangle 191">
            <a:extLst>
              <a:ext uri="{FF2B5EF4-FFF2-40B4-BE49-F238E27FC236}">
                <a16:creationId xmlns:a16="http://schemas.microsoft.com/office/drawing/2014/main" id="{2292FDFF-CEFD-4093-8ED5-AE548CF3CE84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673581B-27B9-4F0B-8FD4-0D218C5E9ABF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A3D4AF4-3389-466D-87FB-F27C1CBBB1D5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195" name="Diamond 194">
            <a:extLst>
              <a:ext uri="{FF2B5EF4-FFF2-40B4-BE49-F238E27FC236}">
                <a16:creationId xmlns:a16="http://schemas.microsoft.com/office/drawing/2014/main" id="{C0E60CAA-EA7B-47DE-BC9C-CB4BF9AAFAD6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6" name="Object 195">
            <a:extLst>
              <a:ext uri="{FF2B5EF4-FFF2-40B4-BE49-F238E27FC236}">
                <a16:creationId xmlns:a16="http://schemas.microsoft.com/office/drawing/2014/main" id="{54BFF1B8-4E65-472D-9866-F7ADD9E50F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" name="Equation" r:id="rId11" imgW="191770" imgH="210185" progId="Equation.3">
                  <p:embed/>
                </p:oleObj>
              </mc:Choice>
              <mc:Fallback>
                <p:oleObj name="Equation" r:id="rId11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" name="Rounded Rectangle 312">
            <a:extLst>
              <a:ext uri="{FF2B5EF4-FFF2-40B4-BE49-F238E27FC236}">
                <a16:creationId xmlns:a16="http://schemas.microsoft.com/office/drawing/2014/main" id="{4E386B2F-1351-4251-987A-3A09A45F6564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8" name="Object 197">
            <a:hlinkClick r:id="" action="ppaction://ole?verb=0"/>
            <a:extLst>
              <a:ext uri="{FF2B5EF4-FFF2-40B4-BE49-F238E27FC236}">
                <a16:creationId xmlns:a16="http://schemas.microsoft.com/office/drawing/2014/main" id="{D3DFA309-ACA7-4187-8F86-04396AF1C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" r:id="rId13" imgW="177165" imgH="228600" progId="Equation.KSEE3">
                  <p:embed/>
                </p:oleObj>
              </mc:Choice>
              <mc:Fallback>
                <p:oleObj r:id="rId13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Text Box 63">
            <a:extLst>
              <a:ext uri="{FF2B5EF4-FFF2-40B4-BE49-F238E27FC236}">
                <a16:creationId xmlns:a16="http://schemas.microsoft.com/office/drawing/2014/main" id="{BF4ECD4F-9DB1-4435-8A4B-479B64701395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3258A57-B3EB-4C8D-9AB6-C3C781C5D965}"/>
              </a:ext>
            </a:extLst>
          </p:cNvPr>
          <p:cNvSpPr/>
          <p:nvPr/>
        </p:nvSpPr>
        <p:spPr>
          <a:xfrm>
            <a:off x="8530011" y="3323404"/>
            <a:ext cx="1336309" cy="24680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B17A76A-A2B2-4F61-B061-E992104DEE59}"/>
              </a:ext>
            </a:extLst>
          </p:cNvPr>
          <p:cNvSpPr/>
          <p:nvPr/>
        </p:nvSpPr>
        <p:spPr>
          <a:xfrm>
            <a:off x="8485214" y="4270416"/>
            <a:ext cx="1398402" cy="2979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Diamond 201">
            <a:extLst>
              <a:ext uri="{FF2B5EF4-FFF2-40B4-BE49-F238E27FC236}">
                <a16:creationId xmlns:a16="http://schemas.microsoft.com/office/drawing/2014/main" id="{F90DB203-AB23-4D12-9975-1A1D6A123629}"/>
              </a:ext>
            </a:extLst>
          </p:cNvPr>
          <p:cNvSpPr/>
          <p:nvPr/>
        </p:nvSpPr>
        <p:spPr>
          <a:xfrm>
            <a:off x="10176453" y="2036929"/>
            <a:ext cx="652429" cy="593753"/>
          </a:xfrm>
          <a:prstGeom prst="diamon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Diamond 202">
            <a:extLst>
              <a:ext uri="{FF2B5EF4-FFF2-40B4-BE49-F238E27FC236}">
                <a16:creationId xmlns:a16="http://schemas.microsoft.com/office/drawing/2014/main" id="{3106C505-C183-408D-9CF7-E600F0E27B80}"/>
              </a:ext>
            </a:extLst>
          </p:cNvPr>
          <p:cNvSpPr/>
          <p:nvPr/>
        </p:nvSpPr>
        <p:spPr>
          <a:xfrm>
            <a:off x="10131533" y="4065182"/>
            <a:ext cx="652429" cy="593753"/>
          </a:xfrm>
          <a:prstGeom prst="diamon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04" name="Object 203">
            <a:extLst>
              <a:ext uri="{FF2B5EF4-FFF2-40B4-BE49-F238E27FC236}">
                <a16:creationId xmlns:a16="http://schemas.microsoft.com/office/drawing/2014/main" id="{D6137A35-B6B9-44FE-8DF8-52D720E232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1564" y="2173353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" name="Equation" r:id="rId15" imgW="191770" imgH="210185" progId="Equation.3">
                  <p:embed/>
                </p:oleObj>
              </mc:Choice>
              <mc:Fallback>
                <p:oleObj name="Equation" r:id="rId15" imgW="191770" imgH="210185" progId="Equation.3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66454F60-6107-4DD6-91FE-F6F9F505B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361564" y="2173353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" name="Object 204">
            <a:extLst>
              <a:ext uri="{FF2B5EF4-FFF2-40B4-BE49-F238E27FC236}">
                <a16:creationId xmlns:a16="http://schemas.microsoft.com/office/drawing/2014/main" id="{EB2C4AC9-9BED-4912-8232-EC46E80ED4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7712" y="4201434"/>
          <a:ext cx="339265" cy="359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" name="Equation" r:id="rId17" imgW="210185" imgH="228600" progId="Equation.3">
                  <p:embed/>
                </p:oleObj>
              </mc:Choice>
              <mc:Fallback>
                <p:oleObj name="Equation" r:id="rId17" imgW="210185" imgH="228600" progId="Equation.3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2183FE1F-E71E-4F90-8698-074D761DE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297712" y="4201434"/>
                        <a:ext cx="339265" cy="359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83B4446-53CA-4B60-8D20-057AE71EC075}"/>
              </a:ext>
            </a:extLst>
          </p:cNvPr>
          <p:cNvCxnSpPr>
            <a:stCxn id="150" idx="3"/>
            <a:endCxn id="202" idx="1"/>
          </p:cNvCxnSpPr>
          <p:nvPr/>
        </p:nvCxnSpPr>
        <p:spPr>
          <a:xfrm>
            <a:off x="9572746" y="1880591"/>
            <a:ext cx="603711" cy="453218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00D54F8-21F3-468F-87F3-6E79C71B7131}"/>
              </a:ext>
            </a:extLst>
          </p:cNvPr>
          <p:cNvCxnSpPr>
            <a:endCxn id="202" idx="1"/>
          </p:cNvCxnSpPr>
          <p:nvPr/>
        </p:nvCxnSpPr>
        <p:spPr>
          <a:xfrm flipV="1">
            <a:off x="9572746" y="2333805"/>
            <a:ext cx="603711" cy="488249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2C053C0-9E76-455D-BEB6-7EEE06033332}"/>
              </a:ext>
            </a:extLst>
          </p:cNvPr>
          <p:cNvCxnSpPr>
            <a:stCxn id="91" idx="3"/>
            <a:endCxn id="203" idx="1"/>
          </p:cNvCxnSpPr>
          <p:nvPr/>
        </p:nvCxnSpPr>
        <p:spPr>
          <a:xfrm>
            <a:off x="9572746" y="3902055"/>
            <a:ext cx="558791" cy="46000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849BBA76-8675-4555-A001-FF4414F3C320}"/>
              </a:ext>
            </a:extLst>
          </p:cNvPr>
          <p:cNvCxnSpPr>
            <a:endCxn id="203" idx="1"/>
          </p:cNvCxnSpPr>
          <p:nvPr/>
        </p:nvCxnSpPr>
        <p:spPr>
          <a:xfrm flipV="1">
            <a:off x="9572746" y="4362058"/>
            <a:ext cx="558791" cy="50437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0" name="Elbow Connector 325">
            <a:extLst>
              <a:ext uri="{FF2B5EF4-FFF2-40B4-BE49-F238E27FC236}">
                <a16:creationId xmlns:a16="http://schemas.microsoft.com/office/drawing/2014/main" id="{D9200F15-A87C-482E-9124-BDC84886CEEA}"/>
              </a:ext>
            </a:extLst>
          </p:cNvPr>
          <p:cNvCxnSpPr>
            <a:stCxn id="192" idx="0"/>
            <a:endCxn id="202" idx="0"/>
          </p:cNvCxnSpPr>
          <p:nvPr/>
        </p:nvCxnSpPr>
        <p:spPr>
          <a:xfrm rot="16200000" flipH="1">
            <a:off x="5460828" y="-3004911"/>
            <a:ext cx="369513" cy="9714166"/>
          </a:xfrm>
          <a:prstGeom prst="bentConnector3">
            <a:avLst>
              <a:gd name="adj1" fmla="val -108766"/>
            </a:avLst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0C2184F-C77A-486C-9EE9-6D9682712A0A}"/>
                  </a:ext>
                </a:extLst>
              </p:cNvPr>
              <p:cNvSpPr txBox="1"/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0C2184F-C77A-486C-9EE9-6D9682712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C1AA0BD-D6BA-4183-89B6-17C4B4A82865}"/>
              </a:ext>
            </a:extLst>
          </p:cNvPr>
          <p:cNvCxnSpPr>
            <a:endCxn id="211" idx="6"/>
          </p:cNvCxnSpPr>
          <p:nvPr/>
        </p:nvCxnSpPr>
        <p:spPr>
          <a:xfrm flipH="1">
            <a:off x="6775435" y="1619497"/>
            <a:ext cx="2078866" cy="1083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2038F25F-81A0-4670-8BDE-7618F2D72783}"/>
              </a:ext>
            </a:extLst>
          </p:cNvPr>
          <p:cNvCxnSpPr/>
          <p:nvPr/>
        </p:nvCxnSpPr>
        <p:spPr>
          <a:xfrm>
            <a:off x="6503877" y="1266010"/>
            <a:ext cx="0" cy="18679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8B64EC3-FC0A-481F-A28A-ADDE5B03A475}"/>
                  </a:ext>
                </a:extLst>
              </p:cNvPr>
              <p:cNvSpPr txBox="1"/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C8B64EC3-FC0A-481F-A28A-ADDE5B03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0D455FE-C8A9-4444-961B-68D252AC9B11}"/>
                  </a:ext>
                </a:extLst>
              </p:cNvPr>
              <p:cNvSpPr txBox="1"/>
              <p:nvPr/>
            </p:nvSpPr>
            <p:spPr>
              <a:xfrm>
                <a:off x="11086603" y="2358024"/>
                <a:ext cx="543116" cy="36715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altLang="zh-CN" sz="157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7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0D455FE-C8A9-4444-961B-68D252AC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2358024"/>
                <a:ext cx="543116" cy="367152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375FE0AB-17E3-4946-AD69-5C9D0D2DB99E}"/>
                  </a:ext>
                </a:extLst>
              </p:cNvPr>
              <p:cNvSpPr txBox="1"/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375FE0AB-17E3-4946-AD69-5C9D0D2DB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72C879E-A084-4BE3-A9D8-C36E820D29B0}"/>
                  </a:ext>
                </a:extLst>
              </p:cNvPr>
              <p:cNvSpPr txBox="1"/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72C879E-A084-4BE3-A9D8-C36E820D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blipFill>
                <a:blip r:embed="rId23"/>
                <a:stretch>
                  <a:fillRect b="-1667"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B9ADE73-8CB1-4DD1-AF38-F0074B549E64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B9ADE73-8CB1-4DD1-AF38-F0074B54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7A879B2B-08CF-419F-A8BF-45FB24430263}"/>
              </a:ext>
            </a:extLst>
          </p:cNvPr>
          <p:cNvCxnSpPr>
            <a:stCxn id="202" idx="3"/>
            <a:endCxn id="214" idx="2"/>
          </p:cNvCxnSpPr>
          <p:nvPr/>
        </p:nvCxnSpPr>
        <p:spPr>
          <a:xfrm flipV="1">
            <a:off x="10828882" y="2137135"/>
            <a:ext cx="257721" cy="196671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4C40F2B-5F2F-41FC-816A-99D4E660C632}"/>
              </a:ext>
            </a:extLst>
          </p:cNvPr>
          <p:cNvCxnSpPr>
            <a:stCxn id="202" idx="3"/>
            <a:endCxn id="215" idx="2"/>
          </p:cNvCxnSpPr>
          <p:nvPr/>
        </p:nvCxnSpPr>
        <p:spPr>
          <a:xfrm>
            <a:off x="10828882" y="2333806"/>
            <a:ext cx="257721" cy="207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462F87D-3F65-4A67-94FA-F8343FD281B7}"/>
              </a:ext>
            </a:extLst>
          </p:cNvPr>
          <p:cNvCxnSpPr>
            <a:stCxn id="203" idx="3"/>
            <a:endCxn id="216" idx="2"/>
          </p:cNvCxnSpPr>
          <p:nvPr/>
        </p:nvCxnSpPr>
        <p:spPr>
          <a:xfrm>
            <a:off x="10783962" y="4362059"/>
            <a:ext cx="302641" cy="14602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FAF3FBD-4FEE-4956-BB35-2CBB6037D133}"/>
              </a:ext>
            </a:extLst>
          </p:cNvPr>
          <p:cNvCxnSpPr>
            <a:stCxn id="195" idx="1"/>
            <a:endCxn id="218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58C53A86-F62F-4D48-AC73-5E1DA01B63E9}"/>
              </a:ext>
            </a:extLst>
          </p:cNvPr>
          <p:cNvCxnSpPr>
            <a:stCxn id="147" idx="2"/>
            <a:endCxn id="195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976F4BC3-E99B-4536-BD4F-704F5F897238}"/>
              </a:ext>
            </a:extLst>
          </p:cNvPr>
          <p:cNvCxnSpPr>
            <a:stCxn id="194" idx="0"/>
            <a:endCxn id="195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0521163-1969-41F6-AA09-835CD88550C9}"/>
              </a:ext>
            </a:extLst>
          </p:cNvPr>
          <p:cNvCxnSpPr>
            <a:endCxn id="217" idx="2"/>
          </p:cNvCxnSpPr>
          <p:nvPr/>
        </p:nvCxnSpPr>
        <p:spPr>
          <a:xfrm>
            <a:off x="9572743" y="3762266"/>
            <a:ext cx="1513860" cy="1124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FFCFCEC7-4CEC-4A94-AA45-258E3F1B820D}"/>
              </a:ext>
            </a:extLst>
          </p:cNvPr>
          <p:cNvSpPr/>
          <p:nvPr/>
        </p:nvSpPr>
        <p:spPr>
          <a:xfrm>
            <a:off x="10876904" y="3156596"/>
            <a:ext cx="962513" cy="25131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label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8DB61EB-7AC7-466E-A3A1-A1DD78A9C6C8}"/>
              </a:ext>
            </a:extLst>
          </p:cNvPr>
          <p:cNvCxnSpPr>
            <a:stCxn id="226" idx="2"/>
            <a:endCxn id="217" idx="0"/>
          </p:cNvCxnSpPr>
          <p:nvPr/>
        </p:nvCxnSpPr>
        <p:spPr>
          <a:xfrm>
            <a:off x="11358161" y="3407910"/>
            <a:ext cx="0" cy="18193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28" name="Text Box 63">
            <a:extLst>
              <a:ext uri="{FF2B5EF4-FFF2-40B4-BE49-F238E27FC236}">
                <a16:creationId xmlns:a16="http://schemas.microsoft.com/office/drawing/2014/main" id="{1EA4AEE2-7D5B-4C4A-AEAC-86023B848E27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229" name="Object 228">
            <a:hlinkClick r:id="" action="ppaction://ole?verb=0"/>
            <a:extLst>
              <a:ext uri="{FF2B5EF4-FFF2-40B4-BE49-F238E27FC236}">
                <a16:creationId xmlns:a16="http://schemas.microsoft.com/office/drawing/2014/main" id="{9EC98112-8799-4A3F-9CD3-8EBED7862B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" r:id="rId25" imgW="152400" imgH="165100" progId="Equation.KSEE3">
                  <p:embed/>
                </p:oleObj>
              </mc:Choice>
              <mc:Fallback>
                <p:oleObj r:id="rId25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" name="Rectangle 229">
            <a:extLst>
              <a:ext uri="{FF2B5EF4-FFF2-40B4-BE49-F238E27FC236}">
                <a16:creationId xmlns:a16="http://schemas.microsoft.com/office/drawing/2014/main" id="{34DCCFEA-4B4C-4A4C-B8DB-94F4CE4ADABE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7523032-0430-4878-9E84-A2EEA418EA14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20C3DA7-00C9-44FB-8743-8BF4183CB1C7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B684A223-E3A7-4A2B-9D1C-052F5816034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25CC8C0E-9171-45DD-9ED3-EBED255D8B0E}"/>
              </a:ext>
            </a:extLst>
          </p:cNvPr>
          <p:cNvPicPr/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9283" r="50557" b="38528"/>
          <a:stretch>
            <a:fillRect/>
          </a:stretch>
        </p:blipFill>
        <p:spPr>
          <a:xfrm>
            <a:off x="8854299" y="2459726"/>
            <a:ext cx="718443" cy="718443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17A845BA-4BFF-4F1B-B095-DDC43C9BFC0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1" t="39267" r="30123" b="38284"/>
          <a:stretch>
            <a:fillRect/>
          </a:stretch>
        </p:blipFill>
        <p:spPr>
          <a:xfrm>
            <a:off x="8845147" y="4508758"/>
            <a:ext cx="718795" cy="718443"/>
          </a:xfrm>
          <a:prstGeom prst="rect">
            <a:avLst/>
          </a:prstGeom>
        </p:spPr>
      </p:pic>
      <p:sp>
        <p:nvSpPr>
          <p:cNvPr id="236" name="Right Arrow 357">
            <a:extLst>
              <a:ext uri="{FF2B5EF4-FFF2-40B4-BE49-F238E27FC236}">
                <a16:creationId xmlns:a16="http://schemas.microsoft.com/office/drawing/2014/main" id="{2AA8646C-2AEC-4F6C-A22B-19D31E905D8C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7" name="Right Arrow 358">
            <a:extLst>
              <a:ext uri="{FF2B5EF4-FFF2-40B4-BE49-F238E27FC236}">
                <a16:creationId xmlns:a16="http://schemas.microsoft.com/office/drawing/2014/main" id="{E244B228-3F51-4719-98B3-0BD0ABC55B95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8" name="Right Arrow 359">
            <a:extLst>
              <a:ext uri="{FF2B5EF4-FFF2-40B4-BE49-F238E27FC236}">
                <a16:creationId xmlns:a16="http://schemas.microsoft.com/office/drawing/2014/main" id="{9395B630-7F21-4A66-AF8C-25FD1338CE04}"/>
              </a:ext>
            </a:extLst>
          </p:cNvPr>
          <p:cNvSpPr/>
          <p:nvPr/>
        </p:nvSpPr>
        <p:spPr>
          <a:xfrm>
            <a:off x="3603804" y="2243456"/>
            <a:ext cx="333765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9" name="Right Arrow 371">
            <a:extLst>
              <a:ext uri="{FF2B5EF4-FFF2-40B4-BE49-F238E27FC236}">
                <a16:creationId xmlns:a16="http://schemas.microsoft.com/office/drawing/2014/main" id="{722E533C-3CA1-4528-B619-CD6D4916462D}"/>
              </a:ext>
            </a:extLst>
          </p:cNvPr>
          <p:cNvSpPr/>
          <p:nvPr/>
        </p:nvSpPr>
        <p:spPr>
          <a:xfrm>
            <a:off x="7049505" y="2131582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0" name="Right Arrow 374">
            <a:extLst>
              <a:ext uri="{FF2B5EF4-FFF2-40B4-BE49-F238E27FC236}">
                <a16:creationId xmlns:a16="http://schemas.microsoft.com/office/drawing/2014/main" id="{578E914B-A6D9-41A5-BA7A-18E2F01FC446}"/>
              </a:ext>
            </a:extLst>
          </p:cNvPr>
          <p:cNvSpPr/>
          <p:nvPr/>
        </p:nvSpPr>
        <p:spPr>
          <a:xfrm>
            <a:off x="8424708" y="1807263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Right Arrow 375">
            <a:extLst>
              <a:ext uri="{FF2B5EF4-FFF2-40B4-BE49-F238E27FC236}">
                <a16:creationId xmlns:a16="http://schemas.microsoft.com/office/drawing/2014/main" id="{A4C08277-1FF4-4686-B316-E0FC493ECDCC}"/>
              </a:ext>
            </a:extLst>
          </p:cNvPr>
          <p:cNvSpPr/>
          <p:nvPr/>
        </p:nvSpPr>
        <p:spPr>
          <a:xfrm>
            <a:off x="7049505" y="2336687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Right Arrow 393">
            <a:extLst>
              <a:ext uri="{FF2B5EF4-FFF2-40B4-BE49-F238E27FC236}">
                <a16:creationId xmlns:a16="http://schemas.microsoft.com/office/drawing/2014/main" id="{4717C43F-0D25-4C26-AEEB-9E6ED2B2D327}"/>
              </a:ext>
            </a:extLst>
          </p:cNvPr>
          <p:cNvSpPr/>
          <p:nvPr/>
        </p:nvSpPr>
        <p:spPr>
          <a:xfrm>
            <a:off x="7053572" y="4190796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Right Arrow 394">
            <a:extLst>
              <a:ext uri="{FF2B5EF4-FFF2-40B4-BE49-F238E27FC236}">
                <a16:creationId xmlns:a16="http://schemas.microsoft.com/office/drawing/2014/main" id="{DF83044C-3F19-4ACA-9686-A190853B5031}"/>
              </a:ext>
            </a:extLst>
          </p:cNvPr>
          <p:cNvSpPr/>
          <p:nvPr/>
        </p:nvSpPr>
        <p:spPr>
          <a:xfrm>
            <a:off x="7053572" y="4395901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Right Arrow 395">
            <a:extLst>
              <a:ext uri="{FF2B5EF4-FFF2-40B4-BE49-F238E27FC236}">
                <a16:creationId xmlns:a16="http://schemas.microsoft.com/office/drawing/2014/main" id="{E2DBAB04-C6BC-470C-8DD3-833C2E56E2BB}"/>
              </a:ext>
            </a:extLst>
          </p:cNvPr>
          <p:cNvSpPr/>
          <p:nvPr/>
        </p:nvSpPr>
        <p:spPr>
          <a:xfrm>
            <a:off x="5308539" y="3195829"/>
            <a:ext cx="56570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Right Arrow 396">
            <a:extLst>
              <a:ext uri="{FF2B5EF4-FFF2-40B4-BE49-F238E27FC236}">
                <a16:creationId xmlns:a16="http://schemas.microsoft.com/office/drawing/2014/main" id="{CC5FC117-91C3-40F7-B0E5-BE1198B67C02}"/>
              </a:ext>
            </a:extLst>
          </p:cNvPr>
          <p:cNvSpPr/>
          <p:nvPr/>
        </p:nvSpPr>
        <p:spPr>
          <a:xfrm>
            <a:off x="3608242" y="4238012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Right Arrow 397">
            <a:extLst>
              <a:ext uri="{FF2B5EF4-FFF2-40B4-BE49-F238E27FC236}">
                <a16:creationId xmlns:a16="http://schemas.microsoft.com/office/drawing/2014/main" id="{45ABA449-2B91-44DD-994D-B5797785443E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Right Arrow 398">
            <a:extLst>
              <a:ext uri="{FF2B5EF4-FFF2-40B4-BE49-F238E27FC236}">
                <a16:creationId xmlns:a16="http://schemas.microsoft.com/office/drawing/2014/main" id="{9AD1FFFC-F4C5-41B4-80BE-1002670DA3FE}"/>
              </a:ext>
            </a:extLst>
          </p:cNvPr>
          <p:cNvSpPr/>
          <p:nvPr/>
        </p:nvSpPr>
        <p:spPr>
          <a:xfrm>
            <a:off x="8424708" y="2696027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8" name="Right Arrow 399">
            <a:extLst>
              <a:ext uri="{FF2B5EF4-FFF2-40B4-BE49-F238E27FC236}">
                <a16:creationId xmlns:a16="http://schemas.microsoft.com/office/drawing/2014/main" id="{D81B093E-5AA2-4339-996B-CF6A81F45DE4}"/>
              </a:ext>
            </a:extLst>
          </p:cNvPr>
          <p:cNvSpPr/>
          <p:nvPr/>
        </p:nvSpPr>
        <p:spPr>
          <a:xfrm>
            <a:off x="8416088" y="3810662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9" name="Right Arrow 400">
            <a:extLst>
              <a:ext uri="{FF2B5EF4-FFF2-40B4-BE49-F238E27FC236}">
                <a16:creationId xmlns:a16="http://schemas.microsoft.com/office/drawing/2014/main" id="{5FBF7149-BE63-4019-BD7F-6389DE80A9DF}"/>
              </a:ext>
            </a:extLst>
          </p:cNvPr>
          <p:cNvSpPr/>
          <p:nvPr/>
        </p:nvSpPr>
        <p:spPr>
          <a:xfrm>
            <a:off x="8416088" y="4795214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50" name="Content Placeholder 11">
            <a:hlinkClick r:id="" action="ppaction://ole?verb=0"/>
            <a:extLst>
              <a:ext uri="{FF2B5EF4-FFF2-40B4-BE49-F238E27FC236}">
                <a16:creationId xmlns:a16="http://schemas.microsoft.com/office/drawing/2014/main" id="{9C1C840F-2EA4-422D-B2C4-3EE1939A72D9}"/>
              </a:ext>
            </a:extLst>
          </p:cNvPr>
          <p:cNvGraphicFramePr/>
          <p:nvPr/>
        </p:nvGraphicFramePr>
        <p:xfrm>
          <a:off x="7795327" y="2396173"/>
          <a:ext cx="229503" cy="3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" r:id="rId30" imgW="165100" imgH="177165" progId="Equation.KSEE3">
                  <p:embed/>
                </p:oleObj>
              </mc:Choice>
              <mc:Fallback>
                <p:oleObj r:id="rId30" imgW="165100" imgH="177165" progId="Equation.KSEE3">
                  <p:embed/>
                  <p:pic>
                    <p:nvPicPr>
                      <p:cNvPr id="174" name="Content Placeholder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39E8FF6-865C-4821-BF12-09CEA75E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5327" y="2396173"/>
                        <a:ext cx="229503" cy="3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Oval 250">
            <a:extLst>
              <a:ext uri="{FF2B5EF4-FFF2-40B4-BE49-F238E27FC236}">
                <a16:creationId xmlns:a16="http://schemas.microsoft.com/office/drawing/2014/main" id="{9882F3D2-563A-4A60-86F7-F845691025D2}"/>
              </a:ext>
            </a:extLst>
          </p:cNvPr>
          <p:cNvSpPr/>
          <p:nvPr/>
        </p:nvSpPr>
        <p:spPr>
          <a:xfrm>
            <a:off x="6223778" y="146508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A26B9F4E-0198-4FEF-839D-1B6440C0B0DF}"/>
              </a:ext>
            </a:extLst>
          </p:cNvPr>
          <p:cNvSpPr/>
          <p:nvPr/>
        </p:nvSpPr>
        <p:spPr>
          <a:xfrm>
            <a:off x="11094790" y="1983090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5847F8B-0963-482C-A1F6-EA36CA34A6CE}"/>
              </a:ext>
            </a:extLst>
          </p:cNvPr>
          <p:cNvSpPr/>
          <p:nvPr/>
        </p:nvSpPr>
        <p:spPr>
          <a:xfrm>
            <a:off x="11094790" y="2392082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A806E60-3577-4B66-962A-D7D8AF966C48}"/>
              </a:ext>
            </a:extLst>
          </p:cNvPr>
          <p:cNvSpPr/>
          <p:nvPr/>
        </p:nvSpPr>
        <p:spPr>
          <a:xfrm>
            <a:off x="11094790" y="4198523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36B2334B-4723-4CA9-80E5-9F0FC8F3A94D}"/>
              </a:ext>
            </a:extLst>
          </p:cNvPr>
          <p:cNvSpPr/>
          <p:nvPr/>
        </p:nvSpPr>
        <p:spPr>
          <a:xfrm>
            <a:off x="11094790" y="359527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5CC9A712-83C8-4309-98AE-478C88F8A153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64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Inference</a:t>
            </a:r>
            <a:endParaRPr lang="en-US" dirty="0"/>
          </a:p>
        </p:txBody>
      </p:sp>
      <p:sp>
        <p:nvSpPr>
          <p:cNvPr id="25" name="Rounded Rectangle 288">
            <a:extLst>
              <a:ext uri="{FF2B5EF4-FFF2-40B4-BE49-F238E27FC236}">
                <a16:creationId xmlns:a16="http://schemas.microsoft.com/office/drawing/2014/main" id="{93732F4C-2608-4D79-BB75-3F3D59EB0C63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18EB6CCE-1362-4285-B7EA-0E80C24046F3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E875AB-FD16-4ED1-99A6-CC4A7D4BD33F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F78ACD-4637-4245-AA61-73DAA6A0D52F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E4D9A8-E6B1-4EC4-99FF-6FB87F08686F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CA9EEF-43A8-4BD0-BAA4-DFDFE9ADDA38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9683CC-CD0D-4785-B065-6513088230A9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2" name="Trapezoid 31">
            <a:extLst>
              <a:ext uri="{FF2B5EF4-FFF2-40B4-BE49-F238E27FC236}">
                <a16:creationId xmlns:a16="http://schemas.microsoft.com/office/drawing/2014/main" id="{E73A7768-2F0F-4CC5-98F7-7ED97858F807}"/>
              </a:ext>
            </a:extLst>
          </p:cNvPr>
          <p:cNvSpPr/>
          <p:nvPr/>
        </p:nvSpPr>
        <p:spPr>
          <a:xfrm rot="16200000" flipH="1">
            <a:off x="7320589" y="2902490"/>
            <a:ext cx="1178216" cy="1012782"/>
          </a:xfrm>
          <a:prstGeom prst="trapezoi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 Box 67">
            <a:extLst>
              <a:ext uri="{FF2B5EF4-FFF2-40B4-BE49-F238E27FC236}">
                <a16:creationId xmlns:a16="http://schemas.microsoft.com/office/drawing/2014/main" id="{B2595EFE-CD37-4DBB-A347-98B39FA51430}"/>
              </a:ext>
            </a:extLst>
          </p:cNvPr>
          <p:cNvSpPr txBox="1"/>
          <p:nvPr/>
        </p:nvSpPr>
        <p:spPr>
          <a:xfrm>
            <a:off x="7219626" y="3109067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>
                <a:solidFill>
                  <a:prstClr val="black"/>
                </a:solidFill>
              </a:rPr>
              <a:t>Classifier</a:t>
            </a:r>
          </a:p>
        </p:txBody>
      </p:sp>
      <p:graphicFrame>
        <p:nvGraphicFramePr>
          <p:cNvPr id="34" name="Object 33">
            <a:hlinkClick r:id="" action="ppaction://ole?verb=0"/>
            <a:extLst>
              <a:ext uri="{FF2B5EF4-FFF2-40B4-BE49-F238E27FC236}">
                <a16:creationId xmlns:a16="http://schemas.microsoft.com/office/drawing/2014/main" id="{7538D3A3-0773-4757-A4FC-DD47A3C9D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45268"/>
              </p:ext>
            </p:extLst>
          </p:nvPr>
        </p:nvGraphicFramePr>
        <p:xfrm>
          <a:off x="7759192" y="3407247"/>
          <a:ext cx="266141" cy="3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r:id="rId3" imgW="152400" imgH="177165" progId="Equation.KSEE3">
                  <p:embed/>
                </p:oleObj>
              </mc:Choice>
              <mc:Fallback>
                <p:oleObj r:id="rId3" imgW="152400" imgH="177165" progId="Equation.KSEE3">
                  <p:embed/>
                  <p:pic>
                    <p:nvPicPr>
                      <p:cNvPr id="110" name="Object 10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007F1A8-B2FD-4117-A9DB-A34A31BDA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59192" y="3407247"/>
                        <a:ext cx="266141" cy="3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1B5D0AC5-6327-4AE2-AF7A-95DF638B4DB4}"/>
              </a:ext>
            </a:extLst>
          </p:cNvPr>
          <p:cNvSpPr/>
          <p:nvPr/>
        </p:nvSpPr>
        <p:spPr>
          <a:xfrm>
            <a:off x="2861919" y="2946467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214AA1-28FB-4B9F-BB41-45D6F7FBEFBF}"/>
              </a:ext>
            </a:extLst>
          </p:cNvPr>
          <p:cNvSpPr/>
          <p:nvPr/>
        </p:nvSpPr>
        <p:spPr>
          <a:xfrm>
            <a:off x="8495526" y="2879966"/>
            <a:ext cx="1398402" cy="2979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Text Box 63">
            <a:extLst>
              <a:ext uri="{FF2B5EF4-FFF2-40B4-BE49-F238E27FC236}">
                <a16:creationId xmlns:a16="http://schemas.microsoft.com/office/drawing/2014/main" id="{C91EADEC-0B61-4FAB-8F4A-B1975D5E539D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38" name="Object 37">
            <a:hlinkClick r:id="" action="ppaction://ole?verb=0"/>
            <a:extLst>
              <a:ext uri="{FF2B5EF4-FFF2-40B4-BE49-F238E27FC236}">
                <a16:creationId xmlns:a16="http://schemas.microsoft.com/office/drawing/2014/main" id="{10E19BEF-CE91-4746-9E89-48AB785FB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r:id="rId5" imgW="152400" imgH="165100" progId="Equation.KSEE3">
                  <p:embed/>
                </p:oleObj>
              </mc:Choice>
              <mc:Fallback>
                <p:oleObj r:id="rId5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69EE5476-C163-4230-AA65-9D722762D5FC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E8251DC-8629-4DD8-B9E6-232692E39685}"/>
              </a:ext>
            </a:extLst>
          </p:cNvPr>
          <p:cNvSpPr/>
          <p:nvPr/>
        </p:nvSpPr>
        <p:spPr>
          <a:xfrm>
            <a:off x="2798807" y="3844067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F7D4686-21C4-497A-B607-34FDDF28FC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54830" y="3164026"/>
            <a:ext cx="722378" cy="71844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119A67-2D50-4F36-8AFE-BD11A038AE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1" t="39267" r="30123" b="38284"/>
          <a:stretch>
            <a:fillRect/>
          </a:stretch>
        </p:blipFill>
        <p:spPr>
          <a:xfrm>
            <a:off x="8855459" y="3118308"/>
            <a:ext cx="718795" cy="718443"/>
          </a:xfrm>
          <a:prstGeom prst="rect">
            <a:avLst/>
          </a:prstGeom>
        </p:spPr>
      </p:pic>
      <p:sp>
        <p:nvSpPr>
          <p:cNvPr id="43" name="Right Arrow 394">
            <a:extLst>
              <a:ext uri="{FF2B5EF4-FFF2-40B4-BE49-F238E27FC236}">
                <a16:creationId xmlns:a16="http://schemas.microsoft.com/office/drawing/2014/main" id="{37D1741B-006B-476F-99A1-2D283F21C695}"/>
              </a:ext>
            </a:extLst>
          </p:cNvPr>
          <p:cNvSpPr/>
          <p:nvPr/>
        </p:nvSpPr>
        <p:spPr>
          <a:xfrm>
            <a:off x="7053572" y="3420704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ight Arrow 396">
            <a:extLst>
              <a:ext uri="{FF2B5EF4-FFF2-40B4-BE49-F238E27FC236}">
                <a16:creationId xmlns:a16="http://schemas.microsoft.com/office/drawing/2014/main" id="{5BE56E11-8BCF-4D7A-89BC-2648E3F727CC}"/>
              </a:ext>
            </a:extLst>
          </p:cNvPr>
          <p:cNvSpPr/>
          <p:nvPr/>
        </p:nvSpPr>
        <p:spPr>
          <a:xfrm>
            <a:off x="3588565" y="3419190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ight Arrow 397">
            <a:extLst>
              <a:ext uri="{FF2B5EF4-FFF2-40B4-BE49-F238E27FC236}">
                <a16:creationId xmlns:a16="http://schemas.microsoft.com/office/drawing/2014/main" id="{AA56CF90-E3AB-43DB-9EE6-0304E3316A85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ight Arrow 400">
            <a:extLst>
              <a:ext uri="{FF2B5EF4-FFF2-40B4-BE49-F238E27FC236}">
                <a16:creationId xmlns:a16="http://schemas.microsoft.com/office/drawing/2014/main" id="{3E0F26E6-A2BE-4C75-BC21-A0AEDC8D6B46}"/>
              </a:ext>
            </a:extLst>
          </p:cNvPr>
          <p:cNvSpPr/>
          <p:nvPr/>
        </p:nvSpPr>
        <p:spPr>
          <a:xfrm>
            <a:off x="8426400" y="3404764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47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352-F6B9-45AB-BF5D-90C23D7A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F4BA-91A0-4D21-A590-72D0D484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Dataset</a:t>
            </a:r>
          </a:p>
          <a:p>
            <a:pPr marL="800100" lvl="1" indent="-34290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</a:rPr>
              <a:t>Multi-Modality Whole Heart Segmentation Challenge 2017 dataset</a:t>
            </a:r>
          </a:p>
          <a:p>
            <a:pPr marL="800100" lvl="1" indent="-342900">
              <a:buFontTx/>
              <a:buChar char="-"/>
            </a:pPr>
            <a:r>
              <a:rPr lang="en-US" altLang="zh-CN" dirty="0"/>
              <a:t>Unpaired 20 MR and 20 CT volumes collected at different clinical sites</a:t>
            </a:r>
          </a:p>
          <a:p>
            <a:pPr marL="800100" lvl="1" indent="-342900">
              <a:buFontTx/>
              <a:buChar char="-"/>
            </a:pPr>
            <a:r>
              <a:rPr lang="en-US" altLang="zh-CN" dirty="0"/>
              <a:t>Multi-class segmentation: ascending aorta (AA), the left atrium blood cavity (LAC), the left ventricle blood cavity (LVC), and the myocardium of the left ventricle (MYO). </a:t>
            </a:r>
            <a:br>
              <a:rPr lang="en-US" altLang="zh-CN" dirty="0"/>
            </a:br>
            <a:endParaRPr lang="en-US" altLang="zh-CN" b="1" dirty="0"/>
          </a:p>
          <a:p>
            <a:r>
              <a:rPr lang="en-US" altLang="zh-CN" sz="2400" b="1" dirty="0"/>
              <a:t>Evaluation metrics</a:t>
            </a:r>
          </a:p>
          <a:p>
            <a:pPr marL="800100" lvl="1" indent="-34290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</a:rPr>
              <a:t>Dice coefficient</a:t>
            </a:r>
          </a:p>
          <a:p>
            <a:pPr marL="457200" lvl="1" indent="0">
              <a:buNone/>
            </a:pPr>
            <a:endParaRPr lang="en-US" altLang="zh-CN" dirty="0">
              <a:solidFill>
                <a:prstClr val="black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altLang="zh-CN" dirty="0"/>
              <a:t>Average surface distance (ASD)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98A0EB-C3C5-B046-8B2C-0D9A39CA83AD}"/>
                  </a:ext>
                </a:extLst>
              </p:cNvPr>
              <p:cNvSpPr txBox="1"/>
              <p:nvPr/>
            </p:nvSpPr>
            <p:spPr>
              <a:xfrm>
                <a:off x="4904391" y="4092868"/>
                <a:ext cx="238321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𝐷𝑖𝑐𝑒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98A0EB-C3C5-B046-8B2C-0D9A39CA8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391" y="4092868"/>
                <a:ext cx="2383217" cy="525016"/>
              </a:xfrm>
              <a:prstGeom prst="rect">
                <a:avLst/>
              </a:prstGeom>
              <a:blipFill>
                <a:blip r:embed="rId2"/>
                <a:stretch>
                  <a:fillRect l="-1058" t="-2326" r="-105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44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ADDE-3C43-EA4E-8835-7DF7C4AFB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56"/>
          <a:stretch/>
        </p:blipFill>
        <p:spPr>
          <a:xfrm>
            <a:off x="838200" y="1996580"/>
            <a:ext cx="10724909" cy="30389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1336AB-7985-4460-A89A-694E1D43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895"/>
            <a:ext cx="10515600" cy="5031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Compare with the state-of-the-art unsupervised domain adaptation methods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813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comparison results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5ABB1-23C0-4548-8FF0-BC288212BBB9}"/>
              </a:ext>
            </a:extLst>
          </p:cNvPr>
          <p:cNvSpPr txBox="1"/>
          <p:nvPr/>
        </p:nvSpPr>
        <p:spPr>
          <a:xfrm>
            <a:off x="1197264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CT</a:t>
            </a:r>
            <a:r>
              <a:rPr lang="zh-CN" altLang="en-US" sz="1500" dirty="0"/>
              <a:t> </a:t>
            </a:r>
            <a:r>
              <a:rPr lang="en-US" altLang="zh-CN" sz="1500" dirty="0"/>
              <a:t>image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106D4-4C2F-4F94-B9FA-8E0E05D30CBE}"/>
              </a:ext>
            </a:extLst>
          </p:cNvPr>
          <p:cNvSpPr txBox="1"/>
          <p:nvPr/>
        </p:nvSpPr>
        <p:spPr>
          <a:xfrm>
            <a:off x="9743218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Ground</a:t>
            </a:r>
            <a:r>
              <a:rPr lang="zh-CN" altLang="en-US" sz="1500" dirty="0"/>
              <a:t> </a:t>
            </a:r>
            <a:r>
              <a:rPr lang="en-US" altLang="zh-CN" sz="1500" dirty="0"/>
              <a:t>truth</a:t>
            </a:r>
            <a:endParaRPr 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FA3E5F-8993-4F14-8C4B-D1004597E204}"/>
              </a:ext>
            </a:extLst>
          </p:cNvPr>
          <p:cNvSpPr txBox="1"/>
          <p:nvPr/>
        </p:nvSpPr>
        <p:spPr>
          <a:xfrm>
            <a:off x="2362888" y="5739854"/>
            <a:ext cx="142144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W/o</a:t>
            </a:r>
            <a:r>
              <a:rPr lang="zh-CN" altLang="en-US" sz="1500" dirty="0"/>
              <a:t> </a:t>
            </a:r>
            <a:r>
              <a:rPr lang="en-US" altLang="zh-CN" sz="1500" dirty="0"/>
              <a:t>adaptation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A3356-1B1C-4CA6-9DE3-DF3390B661B2}"/>
              </a:ext>
            </a:extLst>
          </p:cNvPr>
          <p:cNvSpPr txBox="1"/>
          <p:nvPr/>
        </p:nvSpPr>
        <p:spPr>
          <a:xfrm>
            <a:off x="3650548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DANN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D3524-5B0B-47E5-AAD0-937620E61DC0}"/>
              </a:ext>
            </a:extLst>
          </p:cNvPr>
          <p:cNvSpPr txBox="1"/>
          <p:nvPr/>
        </p:nvSpPr>
        <p:spPr>
          <a:xfrm>
            <a:off x="6094290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CycleGAN</a:t>
            </a:r>
            <a:endParaRPr 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CD787-D478-4991-8789-2CE98AD3F6E4}"/>
              </a:ext>
            </a:extLst>
          </p:cNvPr>
          <p:cNvSpPr txBox="1"/>
          <p:nvPr/>
        </p:nvSpPr>
        <p:spPr>
          <a:xfrm>
            <a:off x="7309896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CyCADA</a:t>
            </a:r>
            <a:endParaRPr lang="en-US" sz="15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F00C6-20DF-49A4-95E8-8CCF5F5ACCDC}"/>
              </a:ext>
            </a:extLst>
          </p:cNvPr>
          <p:cNvSpPr txBox="1"/>
          <p:nvPr/>
        </p:nvSpPr>
        <p:spPr>
          <a:xfrm>
            <a:off x="8530152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SIFA</a:t>
            </a:r>
            <a:r>
              <a:rPr lang="zh-CN" altLang="en-US" sz="1500" dirty="0"/>
              <a:t> </a:t>
            </a:r>
            <a:r>
              <a:rPr lang="en-US" altLang="zh-CN" sz="1500" dirty="0"/>
              <a:t>(Ours)</a:t>
            </a:r>
            <a:endParaRPr 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C77BB-2A92-4A1A-B5E8-14B6CE233103}"/>
              </a:ext>
            </a:extLst>
          </p:cNvPr>
          <p:cNvSpPr txBox="1"/>
          <p:nvPr/>
        </p:nvSpPr>
        <p:spPr>
          <a:xfrm>
            <a:off x="4876646" y="5739854"/>
            <a:ext cx="1227667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/>
              <a:t>ADDA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0629D2-19C4-499B-B4A3-7ED80EE1D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1" t="11801" r="9697" b="10652"/>
          <a:stretch/>
        </p:blipFill>
        <p:spPr>
          <a:xfrm>
            <a:off x="1241343" y="902826"/>
            <a:ext cx="9738686" cy="4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0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Evaluation of key components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D8C17-E09A-3647-A679-3CCDE32F3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98"/>
          <a:stretch/>
        </p:blipFill>
        <p:spPr>
          <a:xfrm>
            <a:off x="2958883" y="1256042"/>
            <a:ext cx="5797304" cy="16116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687F72-0956-234C-BE86-8C5BBA5E6C2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2473" t="39359" r="70726" b="38442"/>
          <a:stretch/>
        </p:blipFill>
        <p:spPr>
          <a:xfrm>
            <a:off x="3186477" y="3375949"/>
            <a:ext cx="1072385" cy="10723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8B9E62-CE71-A44F-B009-6C9299DEA1F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/>
          </a:blip>
          <a:srcRect l="35595" t="41698" r="52489" b="41329"/>
          <a:stretch/>
        </p:blipFill>
        <p:spPr>
          <a:xfrm>
            <a:off x="1992726" y="4540838"/>
            <a:ext cx="1072385" cy="10723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549761-B128-AC44-8E5D-B7C14562AF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48" t="39227" r="70618" b="38329"/>
          <a:stretch/>
        </p:blipFill>
        <p:spPr>
          <a:xfrm>
            <a:off x="893558" y="3378622"/>
            <a:ext cx="1067041" cy="10670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AD9C1B-A094-444A-8BC0-0A263111281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2801" t="39676" r="71305" b="38492"/>
          <a:stretch/>
        </p:blipFill>
        <p:spPr>
          <a:xfrm>
            <a:off x="3186477" y="4540838"/>
            <a:ext cx="1072385" cy="10723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BC30A2-D251-D34D-848E-F8DFE9773F1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/>
          </a:blip>
          <a:srcRect l="32992" t="39396" r="50489" b="38198"/>
          <a:stretch/>
        </p:blipFill>
        <p:spPr>
          <a:xfrm>
            <a:off x="1993869" y="3378622"/>
            <a:ext cx="1072385" cy="10670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0C6F81-A3DB-5645-899C-2016122A77F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2901" t="39211" r="50456" b="38378"/>
          <a:stretch/>
        </p:blipFill>
        <p:spPr>
          <a:xfrm>
            <a:off x="4293118" y="3375949"/>
            <a:ext cx="1072385" cy="10723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267B31B-DCBB-9848-B26A-B41B09213266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5356" t="41789" r="72793" b="41125"/>
          <a:stretch/>
        </p:blipFill>
        <p:spPr>
          <a:xfrm>
            <a:off x="893558" y="4540838"/>
            <a:ext cx="1072385" cy="107238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B2070CD-5899-7448-8285-8017801811F2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32678" t="39382" r="50561" b="38136"/>
          <a:stretch/>
        </p:blipFill>
        <p:spPr>
          <a:xfrm>
            <a:off x="4293118" y="4540838"/>
            <a:ext cx="1072385" cy="10723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AD8877-35FE-D040-B787-790FE27AE45B}"/>
              </a:ext>
            </a:extLst>
          </p:cNvPr>
          <p:cNvSpPr txBox="1"/>
          <p:nvPr/>
        </p:nvSpPr>
        <p:spPr>
          <a:xfrm>
            <a:off x="893557" y="5643115"/>
            <a:ext cx="106491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/>
              <a:t>MR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40745-2B39-2846-99BE-7C232FC07ADE}"/>
              </a:ext>
            </a:extLst>
          </p:cNvPr>
          <p:cNvSpPr txBox="1"/>
          <p:nvPr/>
        </p:nvSpPr>
        <p:spPr>
          <a:xfrm>
            <a:off x="4064139" y="5643115"/>
            <a:ext cx="150486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/>
              <a:t>CT</a:t>
            </a:r>
            <a:r>
              <a:rPr lang="zh-CN" altLang="en-US" sz="1400" dirty="0"/>
              <a:t> </a:t>
            </a:r>
            <a:r>
              <a:rPr lang="en-US" altLang="zh-CN" sz="1400" dirty="0"/>
              <a:t>stylized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MR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863075-9391-7D46-94D2-B5AE7266FD25}"/>
              </a:ext>
            </a:extLst>
          </p:cNvPr>
          <p:cNvSpPr txBox="1"/>
          <p:nvPr/>
        </p:nvSpPr>
        <p:spPr>
          <a:xfrm>
            <a:off x="1795365" y="5643115"/>
            <a:ext cx="147210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/>
              <a:t>MR</a:t>
            </a:r>
            <a:r>
              <a:rPr lang="zh-CN" altLang="en-US" sz="1400" dirty="0"/>
              <a:t> </a:t>
            </a:r>
            <a:r>
              <a:rPr lang="en-US" altLang="zh-CN" sz="1400" dirty="0"/>
              <a:t>stylized</a:t>
            </a:r>
            <a:r>
              <a:rPr lang="zh-CN" altLang="en-US" sz="1400" dirty="0"/>
              <a:t>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dirty="0"/>
              <a:t>CT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D9DB08-BD93-6140-9996-6EFC90FBC540}"/>
              </a:ext>
            </a:extLst>
          </p:cNvPr>
          <p:cNvSpPr txBox="1"/>
          <p:nvPr/>
        </p:nvSpPr>
        <p:spPr>
          <a:xfrm>
            <a:off x="3203605" y="5643115"/>
            <a:ext cx="10723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400" dirty="0"/>
              <a:t>CT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C53B87-B7A9-A941-99B2-2BF0F65BA199}"/>
              </a:ext>
            </a:extLst>
          </p:cNvPr>
          <p:cNvSpPr txBox="1"/>
          <p:nvPr/>
        </p:nvSpPr>
        <p:spPr>
          <a:xfrm>
            <a:off x="6079813" y="5598708"/>
            <a:ext cx="9448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/>
              <a:t>CT</a:t>
            </a:r>
            <a:r>
              <a:rPr lang="zh-CN" altLang="en-US" sz="1400" dirty="0"/>
              <a:t> </a:t>
            </a:r>
            <a:r>
              <a:rPr lang="en-US" altLang="zh-CN" sz="1400" dirty="0"/>
              <a:t>image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97DF20-807C-1B4C-A679-90C958ED233F}"/>
              </a:ext>
            </a:extLst>
          </p:cNvPr>
          <p:cNvSpPr txBox="1"/>
          <p:nvPr/>
        </p:nvSpPr>
        <p:spPr>
          <a:xfrm>
            <a:off x="10268532" y="5598707"/>
            <a:ext cx="1247619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/>
              <a:t>Ground</a:t>
            </a:r>
            <a:r>
              <a:rPr lang="zh-CN" altLang="en-US" sz="1400" dirty="0"/>
              <a:t> </a:t>
            </a:r>
            <a:r>
              <a:rPr lang="en-US" altLang="zh-CN" sz="1400" dirty="0"/>
              <a:t>truth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0E890A-E2B4-0646-89B1-BA1EF98EF29D}"/>
              </a:ext>
            </a:extLst>
          </p:cNvPr>
          <p:cNvSpPr txBox="1"/>
          <p:nvPr/>
        </p:nvSpPr>
        <p:spPr>
          <a:xfrm>
            <a:off x="7158237" y="5598708"/>
            <a:ext cx="944823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/>
              <a:t>IA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8D881B-8180-E049-BEAA-BE6877052A62}"/>
              </a:ext>
            </a:extLst>
          </p:cNvPr>
          <p:cNvSpPr txBox="1"/>
          <p:nvPr/>
        </p:nvSpPr>
        <p:spPr>
          <a:xfrm>
            <a:off x="7986116" y="5598708"/>
            <a:ext cx="146959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/>
              <a:t>IA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FA-P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9053302-E222-864A-B25B-067AD912B57E}"/>
              </a:ext>
            </a:extLst>
          </p:cNvPr>
          <p:cNvSpPr txBox="1"/>
          <p:nvPr/>
        </p:nvSpPr>
        <p:spPr>
          <a:xfrm>
            <a:off x="9255821" y="5598708"/>
            <a:ext cx="1093705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/>
              <a:t>SIFA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F81271B-2DC0-2849-A8D0-081A7B9C06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491" t="13217" r="9781" b="12329"/>
          <a:stretch/>
        </p:blipFill>
        <p:spPr>
          <a:xfrm>
            <a:off x="6023184" y="3355437"/>
            <a:ext cx="5408438" cy="23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6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DE68E-2DDD-4111-849F-D85858C3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5EDA-9282-4265-AA1D-4C6B8D3AB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895"/>
            <a:ext cx="10515600" cy="50310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Propose synergistic image and feature adaptation to achieve unsupervised domain adaptation from complementary perspectives.</a:t>
            </a:r>
          </a:p>
          <a:p>
            <a:r>
              <a:rPr lang="en-US" altLang="zh-CN" sz="2400" dirty="0"/>
              <a:t>Without using any annotations from the target domain, recovers performance from 17.2% to 73.0%, outperforming the state-of-the-art methods.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Code is available at:</a:t>
            </a:r>
          </a:p>
          <a:p>
            <a:pPr marL="0" indent="0">
              <a:buNone/>
            </a:pPr>
            <a:r>
              <a:rPr lang="en-US" altLang="zh-CN" sz="2400" dirty="0">
                <a:hlinkClick r:id="rId2"/>
              </a:rPr>
              <a:t>https://github.com/cchen-cc/SIFA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05992-CA41-476D-A8D0-C58F022A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848" y="3140434"/>
            <a:ext cx="1995767" cy="1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>
            <a:extLst>
              <a:ext uri="{FF2B5EF4-FFF2-40B4-BE49-F238E27FC236}">
                <a16:creationId xmlns:a16="http://schemas.microsoft.com/office/drawing/2014/main" id="{3F23B361-9C5F-4B35-95B5-5DE731AFD273}"/>
              </a:ext>
            </a:extLst>
          </p:cNvPr>
          <p:cNvSpPr txBox="1"/>
          <p:nvPr/>
        </p:nvSpPr>
        <p:spPr>
          <a:xfrm>
            <a:off x="0" y="200352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4400" b="1" dirty="0">
                <a:solidFill>
                  <a:srgbClr val="61205C"/>
                </a:solidFill>
              </a:rPr>
              <a:t>Thank you!</a:t>
            </a:r>
          </a:p>
          <a:p>
            <a:pPr lvl="1" algn="ctr"/>
            <a:r>
              <a:rPr lang="en-US" altLang="zh-CN" sz="4400" b="1" dirty="0">
                <a:solidFill>
                  <a:srgbClr val="61205C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0134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99FA-DAF0-3440-AEA7-B9129463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Problem &amp;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1C2C-7934-C645-98FE-E090D88F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sz="2400" dirty="0"/>
              <a:t>Success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deep</a:t>
            </a:r>
            <a:r>
              <a:rPr lang="zh-CN" altLang="en-US" sz="2400" dirty="0"/>
              <a:t> </a:t>
            </a:r>
            <a:r>
              <a:rPr lang="en-US" altLang="zh-CN" sz="2400" dirty="0"/>
              <a:t>neural</a:t>
            </a:r>
            <a:r>
              <a:rPr lang="zh-CN" altLang="en-US" sz="2400" dirty="0"/>
              <a:t> </a:t>
            </a:r>
            <a:r>
              <a:rPr lang="en-US" altLang="zh-CN" sz="2400" dirty="0"/>
              <a:t>networks</a:t>
            </a:r>
          </a:p>
          <a:p>
            <a:pPr marL="800100" lvl="1" indent="-342900">
              <a:buFontTx/>
              <a:buChar char="-"/>
            </a:pPr>
            <a:r>
              <a:rPr lang="en-US" altLang="zh-CN" dirty="0"/>
              <a:t>Assumption: 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data are drawn</a:t>
            </a:r>
            <a:r>
              <a:rPr lang="zh-CN" altLang="en-US" dirty="0"/>
              <a:t> </a:t>
            </a:r>
            <a:r>
              <a:rPr lang="en-US" altLang="zh-CN" dirty="0"/>
              <a:t>from the</a:t>
            </a:r>
            <a:r>
              <a:rPr lang="zh-CN" altLang="en-US" dirty="0"/>
              <a:t> </a:t>
            </a:r>
            <a:r>
              <a:rPr lang="en-US" altLang="zh-CN" b="1" i="1" dirty="0"/>
              <a:t>same</a:t>
            </a:r>
            <a:r>
              <a:rPr lang="zh-CN" altLang="en-US" b="1" i="1" dirty="0"/>
              <a:t> </a:t>
            </a:r>
            <a:r>
              <a:rPr lang="en-US" altLang="zh-CN" b="1" i="1" dirty="0"/>
              <a:t>distribution</a:t>
            </a:r>
            <a:r>
              <a:rPr lang="en-US" altLang="zh-CN" i="1" dirty="0"/>
              <a:t>.</a:t>
            </a:r>
          </a:p>
          <a:p>
            <a:pPr marL="800100" lvl="1" indent="-342900">
              <a:buFontTx/>
              <a:buChar char="-"/>
            </a:pPr>
            <a:endParaRPr lang="en-US" altLang="zh-CN" sz="1200" dirty="0"/>
          </a:p>
          <a:p>
            <a:pPr marL="285750" indent="-285750"/>
            <a:r>
              <a:rPr lang="en-US" altLang="zh-CN" sz="2400" dirty="0"/>
              <a:t>Performance</a:t>
            </a:r>
            <a:r>
              <a:rPr lang="zh-CN" altLang="en-US" sz="2400" dirty="0"/>
              <a:t> </a:t>
            </a:r>
            <a:r>
              <a:rPr lang="en-US" altLang="zh-CN" sz="2400" dirty="0"/>
              <a:t>degradation</a:t>
            </a:r>
          </a:p>
          <a:p>
            <a:pPr marL="800100" lvl="1" indent="-342900">
              <a:buFontTx/>
              <a:buChar char="-"/>
            </a:pPr>
            <a:r>
              <a:rPr lang="en-US" altLang="zh-CN" dirty="0"/>
              <a:t>Domain shift: 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 data present</a:t>
            </a:r>
            <a:r>
              <a:rPr lang="zh-CN" altLang="en-US" dirty="0"/>
              <a:t> </a:t>
            </a:r>
            <a:r>
              <a:rPr lang="en-US" altLang="zh-CN" b="1" i="1" dirty="0"/>
              <a:t>different</a:t>
            </a:r>
            <a:r>
              <a:rPr lang="zh-CN" altLang="en-US" b="1" i="1" dirty="0"/>
              <a:t> </a:t>
            </a:r>
            <a:r>
              <a:rPr lang="en-US" altLang="zh-CN" b="1" i="1" dirty="0"/>
              <a:t>distributions</a:t>
            </a:r>
            <a:r>
              <a:rPr lang="en-US" altLang="zh-CN" i="1" dirty="0"/>
              <a:t>.</a:t>
            </a:r>
            <a:endParaRPr lang="en-US" altLang="zh-CN" sz="900" i="1" dirty="0"/>
          </a:p>
          <a:p>
            <a:pPr marL="800100" lvl="1" indent="-342900">
              <a:buFontTx/>
              <a:buChar char="-"/>
            </a:pPr>
            <a:r>
              <a:rPr lang="en-US" altLang="zh-CN" dirty="0"/>
              <a:t>Common situation in medical applications.</a:t>
            </a:r>
          </a:p>
          <a:p>
            <a:endParaRPr lang="en-US" dirty="0"/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1FC623CE-A993-A64B-8DB9-C99B215C3199}"/>
              </a:ext>
            </a:extLst>
          </p:cNvPr>
          <p:cNvSpPr/>
          <p:nvPr/>
        </p:nvSpPr>
        <p:spPr>
          <a:xfrm>
            <a:off x="2665807" y="4246609"/>
            <a:ext cx="402274" cy="1118801"/>
          </a:xfrm>
          <a:prstGeom prst="cube">
            <a:avLst>
              <a:gd name="adj" fmla="val 6388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156599B3-6807-C440-B9CB-5016D2F7FB03}"/>
              </a:ext>
            </a:extLst>
          </p:cNvPr>
          <p:cNvSpPr/>
          <p:nvPr/>
        </p:nvSpPr>
        <p:spPr>
          <a:xfrm>
            <a:off x="3086367" y="4494360"/>
            <a:ext cx="404735" cy="623300"/>
          </a:xfrm>
          <a:prstGeom prst="cube">
            <a:avLst>
              <a:gd name="adj" fmla="val 3333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20" name="CustomShape 5">
            <a:extLst>
              <a:ext uri="{FF2B5EF4-FFF2-40B4-BE49-F238E27FC236}">
                <a16:creationId xmlns:a16="http://schemas.microsoft.com/office/drawing/2014/main" id="{02732566-D2F2-DE40-B9AB-D2304B18F311}"/>
              </a:ext>
            </a:extLst>
          </p:cNvPr>
          <p:cNvSpPr/>
          <p:nvPr/>
        </p:nvSpPr>
        <p:spPr>
          <a:xfrm>
            <a:off x="3965272" y="4740240"/>
            <a:ext cx="425033" cy="131535"/>
          </a:xfrm>
          <a:prstGeom prst="cube">
            <a:avLst>
              <a:gd name="adj" fmla="val 2705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EE73D69A-8DA9-DD46-8FCF-DB3D6F671F28}"/>
              </a:ext>
            </a:extLst>
          </p:cNvPr>
          <p:cNvSpPr/>
          <p:nvPr/>
        </p:nvSpPr>
        <p:spPr>
          <a:xfrm>
            <a:off x="4392393" y="4670735"/>
            <a:ext cx="433642" cy="270545"/>
          </a:xfrm>
          <a:prstGeom prst="cube">
            <a:avLst>
              <a:gd name="adj" fmla="val 2705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870D743-8350-924F-B1AC-DBA427151EFA}"/>
              </a:ext>
            </a:extLst>
          </p:cNvPr>
          <p:cNvSpPr/>
          <p:nvPr/>
        </p:nvSpPr>
        <p:spPr>
          <a:xfrm>
            <a:off x="3507998" y="4670735"/>
            <a:ext cx="439795" cy="270545"/>
          </a:xfrm>
          <a:prstGeom prst="cube">
            <a:avLst>
              <a:gd name="adj" fmla="val 2705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23" name="CustomShape 11">
            <a:extLst>
              <a:ext uri="{FF2B5EF4-FFF2-40B4-BE49-F238E27FC236}">
                <a16:creationId xmlns:a16="http://schemas.microsoft.com/office/drawing/2014/main" id="{00316C87-B075-DD49-B2BA-3C39A26E34A8}"/>
              </a:ext>
            </a:extLst>
          </p:cNvPr>
          <p:cNvSpPr/>
          <p:nvPr/>
        </p:nvSpPr>
        <p:spPr>
          <a:xfrm>
            <a:off x="5301987" y="4246609"/>
            <a:ext cx="402274" cy="1118801"/>
          </a:xfrm>
          <a:prstGeom prst="cube">
            <a:avLst>
              <a:gd name="adj" fmla="val 63882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22B273C8-7FBA-E54C-A113-2C4925D2A07A}"/>
              </a:ext>
            </a:extLst>
          </p:cNvPr>
          <p:cNvSpPr/>
          <p:nvPr/>
        </p:nvSpPr>
        <p:spPr>
          <a:xfrm>
            <a:off x="4845297" y="4494360"/>
            <a:ext cx="404735" cy="623300"/>
          </a:xfrm>
          <a:prstGeom prst="cube">
            <a:avLst>
              <a:gd name="adj" fmla="val 3333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9BBB59">
                <a:lumMod val="50000"/>
              </a:srgbClr>
            </a:solidFill>
            <a:prstDash val="solid"/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E1C2256-856F-F64C-AECB-977530129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30" y="3867883"/>
            <a:ext cx="1008000" cy="100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5E137E-B97E-B24E-9355-2F73B410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988" y="3867883"/>
            <a:ext cx="1008000" cy="100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098B1DF-2281-7843-9B7F-88112686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363" y="3867883"/>
            <a:ext cx="1008000" cy="100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B3E493F-2B50-2140-8128-7E6D3F44F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363" y="5042771"/>
            <a:ext cx="1008000" cy="100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94EC854-AB5E-264D-BB64-AAC8B5A02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988" y="5042771"/>
            <a:ext cx="1008000" cy="100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BB88E99-4D6A-7940-A5A4-C938A2687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3430" y="5042771"/>
            <a:ext cx="1008000" cy="100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29C78C7-6496-9548-98A9-364ACF17D4BC}"/>
              </a:ext>
            </a:extLst>
          </p:cNvPr>
          <p:cNvSpPr txBox="1"/>
          <p:nvPr/>
        </p:nvSpPr>
        <p:spPr>
          <a:xfrm>
            <a:off x="6999544" y="3642574"/>
            <a:ext cx="19757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Test</a:t>
            </a:r>
            <a:r>
              <a:rPr lang="zh-CN" altLang="en-US" sz="1500" dirty="0"/>
              <a:t> </a:t>
            </a:r>
            <a:r>
              <a:rPr lang="en-US" altLang="zh-CN" sz="1500" dirty="0"/>
              <a:t>image</a:t>
            </a:r>
            <a:endParaRPr 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752243-2F65-2F48-AB45-695136FE0E03}"/>
              </a:ext>
            </a:extLst>
          </p:cNvPr>
          <p:cNvSpPr txBox="1"/>
          <p:nvPr/>
        </p:nvSpPr>
        <p:spPr>
          <a:xfrm>
            <a:off x="8137102" y="3642574"/>
            <a:ext cx="19757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Prediction</a:t>
            </a:r>
            <a:endParaRPr lang="en-US" sz="1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5A5D14-A1DC-3C44-9F6E-1C553802E23F}"/>
              </a:ext>
            </a:extLst>
          </p:cNvPr>
          <p:cNvSpPr txBox="1"/>
          <p:nvPr/>
        </p:nvSpPr>
        <p:spPr>
          <a:xfrm>
            <a:off x="9268477" y="3642574"/>
            <a:ext cx="197577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500" dirty="0"/>
              <a:t>Ground</a:t>
            </a:r>
            <a:r>
              <a:rPr lang="zh-CN" altLang="en-US" sz="1500" dirty="0"/>
              <a:t> </a:t>
            </a:r>
            <a:r>
              <a:rPr lang="en-US" altLang="zh-CN" sz="1500" dirty="0"/>
              <a:t>truth</a:t>
            </a:r>
            <a:endParaRPr lang="en-US" sz="15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9042F1-C3D6-7A4D-92F4-9C3D2E38E1B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713900" y="4371883"/>
            <a:ext cx="1769530" cy="56939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FE4A5B-2D63-BA4D-A645-3A548C7EFE0B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13900" y="4941280"/>
            <a:ext cx="1769530" cy="60549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5F294B3-B839-4449-9CEC-9949991AFBE4}"/>
              </a:ext>
            </a:extLst>
          </p:cNvPr>
          <p:cNvSpPr txBox="1"/>
          <p:nvPr/>
        </p:nvSpPr>
        <p:spPr>
          <a:xfrm>
            <a:off x="2788469" y="3947004"/>
            <a:ext cx="30384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7D2588-9AE4-0643-8893-F2F21877CC00}"/>
              </a:ext>
            </a:extLst>
          </p:cNvPr>
          <p:cNvSpPr txBox="1"/>
          <p:nvPr/>
        </p:nvSpPr>
        <p:spPr>
          <a:xfrm rot="20576734">
            <a:off x="5713900" y="4380938"/>
            <a:ext cx="1625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5BB123-E15D-E94A-892C-673716F6DF3D}"/>
              </a:ext>
            </a:extLst>
          </p:cNvPr>
          <p:cNvSpPr txBox="1"/>
          <p:nvPr/>
        </p:nvSpPr>
        <p:spPr>
          <a:xfrm rot="1219995">
            <a:off x="5708981" y="5250061"/>
            <a:ext cx="16258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CT</a:t>
            </a:r>
            <a:endParaRPr lang="en-US" dirty="0"/>
          </a:p>
        </p:txBody>
      </p:sp>
      <p:pic>
        <p:nvPicPr>
          <p:cNvPr id="28" name="Picture 27" descr="A picture containing outdoor, photo, animal, grass&#10;&#10;Description generated with high confidence">
            <a:extLst>
              <a:ext uri="{FF2B5EF4-FFF2-40B4-BE49-F238E27FC236}">
                <a16:creationId xmlns:a16="http://schemas.microsoft.com/office/drawing/2014/main" id="{E0422DD3-AA5D-4C12-B495-8E6F036C1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207" y="4432026"/>
            <a:ext cx="1008000" cy="10080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79DA87-4187-43EE-A0AA-5E15D1ECF596}"/>
              </a:ext>
            </a:extLst>
          </p:cNvPr>
          <p:cNvCxnSpPr>
            <a:cxnSpLocks/>
            <a:stCxn id="28" idx="3"/>
            <a:endCxn id="18" idx="2"/>
          </p:cNvCxnSpPr>
          <p:nvPr/>
        </p:nvCxnSpPr>
        <p:spPr>
          <a:xfrm flipV="1">
            <a:off x="2221207" y="4934500"/>
            <a:ext cx="444600" cy="15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1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99FA-DAF0-3440-AEA7-B9129463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1C2C-7934-C645-98FE-E090D88FB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192"/>
            <a:ext cx="10486938" cy="1325145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altLang="zh-CN" sz="2400" b="1" dirty="0">
                <a:solidFill>
                  <a:prstClr val="black"/>
                </a:solidFill>
              </a:rPr>
              <a:t>Image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adaptation</a:t>
            </a:r>
            <a:r>
              <a:rPr lang="en-US" altLang="zh-CN" sz="2400" dirty="0">
                <a:solidFill>
                  <a:prstClr val="black"/>
                </a:solidFill>
              </a:rPr>
              <a:t>: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align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image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appearance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[Zhu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ICCV 2017;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Zhang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MICCAI 2018]</a:t>
            </a:r>
            <a:endParaRPr lang="en-US" altLang="zh-CN" sz="1800" baseline="30000" dirty="0">
              <a:solidFill>
                <a:prstClr val="black"/>
              </a:solidFill>
            </a:endParaRPr>
          </a:p>
          <a:p>
            <a:pPr>
              <a:buFontTx/>
              <a:buChar char="-"/>
            </a:pPr>
            <a:r>
              <a:rPr lang="en-US" altLang="zh-CN" sz="2400" b="1" dirty="0">
                <a:solidFill>
                  <a:prstClr val="black"/>
                </a:solidFill>
              </a:rPr>
              <a:t>Feature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adaptation</a:t>
            </a:r>
            <a:r>
              <a:rPr lang="en-US" altLang="zh-CN" sz="2400" dirty="0">
                <a:solidFill>
                  <a:prstClr val="black"/>
                </a:solidFill>
              </a:rPr>
              <a:t>: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align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feature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distributions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[Tzeng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CVPR 2017;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Dou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IJCAI 2018]</a:t>
            </a:r>
          </a:p>
          <a:p>
            <a:pPr>
              <a:buFontTx/>
              <a:buChar char="-"/>
            </a:pPr>
            <a:r>
              <a:rPr lang="en-US" altLang="zh-CN" sz="2400" b="1" dirty="0">
                <a:solidFill>
                  <a:prstClr val="black"/>
                </a:solidFill>
              </a:rPr>
              <a:t>Joint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adaptation</a:t>
            </a:r>
            <a:r>
              <a:rPr lang="en-US" altLang="zh-CN" sz="2400" dirty="0">
                <a:solidFill>
                  <a:prstClr val="black"/>
                </a:solidFill>
              </a:rPr>
              <a:t>: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combine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image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and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feature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adaptation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[Hoffman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ICML 2018;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									  Zhang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et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al.</a:t>
            </a:r>
            <a:r>
              <a:rPr lang="zh-CN" altLang="en-US" sz="1800" dirty="0">
                <a:solidFill>
                  <a:prstClr val="black"/>
                </a:solidFill>
              </a:rPr>
              <a:t> </a:t>
            </a:r>
            <a:r>
              <a:rPr lang="en-US" altLang="zh-CN" sz="1800" dirty="0">
                <a:solidFill>
                  <a:prstClr val="black"/>
                </a:solidFill>
              </a:rPr>
              <a:t>CVPR 2018]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06170-2C1F-844E-9EF6-0536A66906BA}"/>
              </a:ext>
            </a:extLst>
          </p:cNvPr>
          <p:cNvSpPr txBox="1"/>
          <p:nvPr/>
        </p:nvSpPr>
        <p:spPr>
          <a:xfrm>
            <a:off x="838200" y="1116911"/>
            <a:ext cx="11224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prstClr val="black"/>
                </a:solidFill>
              </a:rPr>
              <a:t>Un</a:t>
            </a:r>
            <a:r>
              <a:rPr lang="en-US" altLang="zh-CN" sz="2400" b="1" kern="0" dirty="0">
                <a:solidFill>
                  <a:prstClr val="black"/>
                </a:solidFill>
              </a:rPr>
              <a:t>supervised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domain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adaptation</a:t>
            </a:r>
            <a:r>
              <a:rPr lang="en-US" altLang="zh-CN" sz="2400" kern="0" dirty="0">
                <a:solidFill>
                  <a:prstClr val="black"/>
                </a:solidFill>
              </a:rPr>
              <a:t>: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adapt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from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labeled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source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domain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to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unlabeled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target</a:t>
            </a:r>
            <a:r>
              <a:rPr lang="zh-CN" altLang="en-US" sz="2400" kern="0" dirty="0">
                <a:solidFill>
                  <a:prstClr val="black"/>
                </a:solidFill>
              </a:rPr>
              <a:t> </a:t>
            </a:r>
            <a:r>
              <a:rPr lang="en-US" altLang="zh-CN" sz="2400" kern="0" dirty="0">
                <a:solidFill>
                  <a:prstClr val="black"/>
                </a:solidFill>
              </a:rPr>
              <a:t>domain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040807-37F5-0C4C-9704-2ECB8A6672C2}"/>
              </a:ext>
            </a:extLst>
          </p:cNvPr>
          <p:cNvSpPr txBox="1"/>
          <p:nvPr/>
        </p:nvSpPr>
        <p:spPr>
          <a:xfrm>
            <a:off x="2209259" y="4013640"/>
            <a:ext cx="1503225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760" dirty="0"/>
              <a:t>W/o</a:t>
            </a:r>
            <a:r>
              <a:rPr lang="zh-CN" altLang="en-US" sz="1760" dirty="0"/>
              <a:t> </a:t>
            </a:r>
            <a:r>
              <a:rPr lang="en-US" altLang="zh-CN" sz="1760" dirty="0"/>
              <a:t>adapt</a:t>
            </a:r>
            <a:endParaRPr lang="en-US" sz="176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CB570-B501-E348-98E0-DE566124A637}"/>
              </a:ext>
            </a:extLst>
          </p:cNvPr>
          <p:cNvSpPr txBox="1"/>
          <p:nvPr/>
        </p:nvSpPr>
        <p:spPr>
          <a:xfrm>
            <a:off x="3692039" y="4008099"/>
            <a:ext cx="1697396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760" dirty="0"/>
              <a:t>Image</a:t>
            </a:r>
            <a:r>
              <a:rPr lang="zh-CN" altLang="en-US" sz="1760" dirty="0"/>
              <a:t> </a:t>
            </a:r>
            <a:r>
              <a:rPr lang="en-US" altLang="zh-CN" sz="1760" dirty="0"/>
              <a:t>adapt</a:t>
            </a:r>
            <a:endParaRPr lang="en-US" sz="176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724C57-A13A-C848-B9F8-7EB5DBFC4132}"/>
              </a:ext>
            </a:extLst>
          </p:cNvPr>
          <p:cNvSpPr txBox="1"/>
          <p:nvPr/>
        </p:nvSpPr>
        <p:spPr>
          <a:xfrm>
            <a:off x="5387676" y="4001241"/>
            <a:ext cx="1503225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760" dirty="0"/>
              <a:t>Feature</a:t>
            </a:r>
            <a:r>
              <a:rPr lang="zh-CN" altLang="en-US" sz="1760" dirty="0"/>
              <a:t> </a:t>
            </a:r>
            <a:r>
              <a:rPr lang="en-US" altLang="zh-CN" sz="1760" dirty="0"/>
              <a:t>adapt</a:t>
            </a:r>
            <a:endParaRPr lang="en-US" sz="176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5C68A-23D1-9E4E-B96F-2B73FD38495B}"/>
              </a:ext>
            </a:extLst>
          </p:cNvPr>
          <p:cNvSpPr txBox="1"/>
          <p:nvPr/>
        </p:nvSpPr>
        <p:spPr>
          <a:xfrm>
            <a:off x="8455892" y="4001239"/>
            <a:ext cx="169249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760" dirty="0"/>
              <a:t>Ground</a:t>
            </a:r>
            <a:r>
              <a:rPr lang="zh-CN" altLang="en-US" sz="1760" dirty="0"/>
              <a:t> </a:t>
            </a:r>
            <a:r>
              <a:rPr lang="en-US" altLang="zh-CN" sz="1760" dirty="0"/>
              <a:t>truth</a:t>
            </a:r>
            <a:endParaRPr lang="en-US" sz="176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09B32-26DA-D54F-9102-B83A0ECDCED5}"/>
              </a:ext>
            </a:extLst>
          </p:cNvPr>
          <p:cNvSpPr txBox="1"/>
          <p:nvPr/>
        </p:nvSpPr>
        <p:spPr>
          <a:xfrm>
            <a:off x="6886934" y="4001241"/>
            <a:ext cx="1667259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760" dirty="0"/>
              <a:t>Ours</a:t>
            </a:r>
            <a:endParaRPr lang="en-US" sz="176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5AEC48-7548-DC4B-AFC2-20A7199B9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1" t="37290" r="9754" b="36110"/>
          <a:stretch/>
        </p:blipFill>
        <p:spPr>
          <a:xfrm>
            <a:off x="2206198" y="4271756"/>
            <a:ext cx="7864263" cy="16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76AE-B6AC-8842-AD02-F8E6E6CA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7437C-0C48-0749-817D-624FDC1FDF17}"/>
              </a:ext>
            </a:extLst>
          </p:cNvPr>
          <p:cNvSpPr txBox="1"/>
          <p:nvPr/>
        </p:nvSpPr>
        <p:spPr>
          <a:xfrm>
            <a:off x="838200" y="1235171"/>
            <a:ext cx="1122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Synergistic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mage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feature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adaptation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(SIFA)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for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unsupervised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domain</a:t>
            </a:r>
            <a:r>
              <a:rPr lang="zh-CN" altLang="en-US" sz="2400" b="1" kern="0" dirty="0">
                <a:solidFill>
                  <a:prstClr val="black"/>
                </a:solidFill>
              </a:rPr>
              <a:t> </a:t>
            </a:r>
            <a:r>
              <a:rPr lang="en-US" altLang="zh-CN" sz="2400" b="1" kern="0" dirty="0">
                <a:solidFill>
                  <a:prstClr val="black"/>
                </a:solidFill>
              </a:rPr>
              <a:t>adaptation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C442C8-B325-8942-A29C-F29F7D87D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0" y="4229324"/>
            <a:ext cx="1440000" cy="14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AB943B-E51C-494B-990B-AE1C8B99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63" y="4229324"/>
            <a:ext cx="1440000" cy="1440000"/>
          </a:xfrm>
          <a:prstGeom prst="rect">
            <a:avLst/>
          </a:prstGeom>
        </p:spPr>
      </p:pic>
      <p:sp>
        <p:nvSpPr>
          <p:cNvPr id="128" name="Content Placeholder 127">
            <a:extLst>
              <a:ext uri="{FF2B5EF4-FFF2-40B4-BE49-F238E27FC236}">
                <a16:creationId xmlns:a16="http://schemas.microsoft.com/office/drawing/2014/main" id="{70726D60-376E-384D-83EE-812D17A8F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499"/>
            <a:ext cx="10693400" cy="1721493"/>
          </a:xfrm>
        </p:spPr>
        <p:txBody>
          <a:bodyPr/>
          <a:lstStyle/>
          <a:p>
            <a:pPr lvl="0">
              <a:buFontTx/>
              <a:buChar char="-"/>
            </a:pPr>
            <a:r>
              <a:rPr lang="en-US" altLang="zh-CN" sz="2400" dirty="0">
                <a:solidFill>
                  <a:prstClr val="black"/>
                </a:solidFill>
              </a:rPr>
              <a:t>Synergistic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fusion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of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adaptations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from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both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image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and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feature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perspectives</a:t>
            </a:r>
          </a:p>
          <a:p>
            <a:pPr lvl="0">
              <a:buFontTx/>
              <a:buChar char="-"/>
            </a:pPr>
            <a:r>
              <a:rPr lang="en-US" altLang="zh-CN" sz="2400" dirty="0">
                <a:solidFill>
                  <a:prstClr val="black"/>
                </a:solidFill>
              </a:rPr>
              <a:t>Feature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encoder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is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shared to simultaneously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transform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image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appearance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and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extract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domain-invariant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representations</a:t>
            </a:r>
          </a:p>
          <a:p>
            <a:pPr lvl="0">
              <a:buFontTx/>
              <a:buChar char="-"/>
            </a:pPr>
            <a:r>
              <a:rPr lang="en-US" altLang="zh-CN" sz="2400" dirty="0">
                <a:solidFill>
                  <a:prstClr val="black"/>
                </a:solidFill>
              </a:rPr>
              <a:t>Challenging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cross-modality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medical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image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segmentation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under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severe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domain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shift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DFA3769-214D-014B-BCB1-1B4793C07156}"/>
              </a:ext>
            </a:extLst>
          </p:cNvPr>
          <p:cNvSpPr txBox="1"/>
          <p:nvPr/>
        </p:nvSpPr>
        <p:spPr>
          <a:xfrm>
            <a:off x="2236712" y="3798437"/>
            <a:ext cx="241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MR</a:t>
            </a:r>
            <a:r>
              <a:rPr lang="zh-CN" altLang="en-US" sz="2200" dirty="0"/>
              <a:t> </a:t>
            </a:r>
            <a:r>
              <a:rPr lang="en-US" altLang="zh-CN" sz="2200" dirty="0"/>
              <a:t>images</a:t>
            </a:r>
            <a:r>
              <a:rPr lang="zh-CN" altLang="en-US" sz="2200" dirty="0"/>
              <a:t> </a:t>
            </a:r>
            <a:r>
              <a:rPr lang="en-US" altLang="zh-CN" sz="2200" dirty="0"/>
              <a:t>(Source)</a:t>
            </a:r>
            <a:endParaRPr lang="en-US" sz="22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077BB9B-559F-5F4C-A8C4-CD658CB18784}"/>
              </a:ext>
            </a:extLst>
          </p:cNvPr>
          <p:cNvSpPr txBox="1"/>
          <p:nvPr/>
        </p:nvSpPr>
        <p:spPr>
          <a:xfrm>
            <a:off x="8149346" y="3798436"/>
            <a:ext cx="241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CT</a:t>
            </a:r>
            <a:r>
              <a:rPr lang="zh-CN" altLang="en-US" sz="2200" dirty="0"/>
              <a:t> </a:t>
            </a:r>
            <a:r>
              <a:rPr lang="en-US" altLang="zh-CN" sz="2200" dirty="0"/>
              <a:t>images</a:t>
            </a:r>
            <a:r>
              <a:rPr lang="zh-CN" altLang="en-US" sz="2200" dirty="0"/>
              <a:t> </a:t>
            </a:r>
            <a:r>
              <a:rPr lang="en-US" altLang="zh-CN" sz="2200" dirty="0"/>
              <a:t>(Target)</a:t>
            </a:r>
            <a:endParaRPr lang="en-US" sz="22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8DDACD3-EEE9-4341-975F-3DC55726E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68" y="4230543"/>
            <a:ext cx="1438781" cy="1438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52E2B0-065D-44FD-A99C-C1E51991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301" y="4230543"/>
            <a:ext cx="1444877" cy="1444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CB2A5-BE78-43C1-B9E2-7182F3B1A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594" y="4230543"/>
            <a:ext cx="1444877" cy="1444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5AB41-DFBA-4A27-AA4F-97065BE9C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105" y="4230543"/>
            <a:ext cx="1438781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B1A9F029-F811-4BCF-B809-3640E911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49" y="365126"/>
            <a:ext cx="10515599" cy="5377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sp>
        <p:nvSpPr>
          <p:cNvPr id="90" name="Rounded Rectangle 288">
            <a:extLst>
              <a:ext uri="{FF2B5EF4-FFF2-40B4-BE49-F238E27FC236}">
                <a16:creationId xmlns:a16="http://schemas.microsoft.com/office/drawing/2014/main" id="{714653C0-6B24-4DF0-A52A-5CCDF1EF6EB3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EFE39980-3801-4CB7-A39B-11EBB03C61C6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147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EE665D41-D198-442B-9709-6DF60F74C015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9" t="39528" r="10038" b="38661"/>
          <a:stretch>
            <a:fillRect/>
          </a:stretch>
        </p:blipFill>
        <p:spPr>
          <a:xfrm>
            <a:off x="8854299" y="3542830"/>
            <a:ext cx="718443" cy="718443"/>
          </a:xfrm>
          <a:prstGeom prst="rect">
            <a:avLst/>
          </a:prstGeom>
        </p:spPr>
      </p:pic>
      <p:pic>
        <p:nvPicPr>
          <p:cNvPr id="150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4275430E-F4E5-42D6-94AD-66B6B4CA29CE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pic>
        <p:nvPicPr>
          <p:cNvPr id="152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A062C792-CD27-44B2-B40F-FD7203F7926B}"/>
              </a:ext>
            </a:extLst>
          </p:cNvPr>
          <p:cNvPicPr/>
          <p:nvPr/>
        </p:nvPicPr>
        <p:blipFill rotWithShape="1">
          <a:blip r:embed="rId5" r:link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3" t="39194" r="30311" b="38320"/>
          <a:stretch>
            <a:fillRect/>
          </a:stretch>
        </p:blipFill>
        <p:spPr>
          <a:xfrm>
            <a:off x="8854299" y="1521366"/>
            <a:ext cx="718443" cy="718443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C7811DEC-1CE2-4CEF-8121-2FA365532507}"/>
              </a:ext>
            </a:extLst>
          </p:cNvPr>
          <p:cNvSpPr/>
          <p:nvPr/>
        </p:nvSpPr>
        <p:spPr>
          <a:xfrm>
            <a:off x="8473107" y="1312919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Reconstructed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ADEED39-AEF3-4559-8FB5-84346502F8C9}"/>
              </a:ext>
            </a:extLst>
          </p:cNvPr>
          <p:cNvSpPr/>
          <p:nvPr/>
        </p:nvSpPr>
        <p:spPr>
          <a:xfrm>
            <a:off x="8473107" y="2255696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A7A2614D-95F3-44F8-88CF-3E861DFAE83B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7693121-0AAE-4C4D-AC72-654F0F45C982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928D672-99C5-42EE-9FC1-3186897EEE01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2F4D298-0646-4A1C-ACAE-B2796296B795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04BC564-A06D-49D0-BB12-D590322BDFF8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FC8A108-D3BD-42AA-A1E9-367C90D31D8C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C0B72C5-7BF5-481A-853D-B1C8EFD30766}"/>
              </a:ext>
            </a:extLst>
          </p:cNvPr>
          <p:cNvSpPr/>
          <p:nvPr/>
        </p:nvSpPr>
        <p:spPr>
          <a:xfrm>
            <a:off x="4286602" y="2046678"/>
            <a:ext cx="2399098" cy="3083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Synergistic</a:t>
            </a:r>
            <a:r>
              <a:rPr lang="zh-CN" altLang="en-US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Learning</a:t>
            </a:r>
            <a:endParaRPr lang="en-US" sz="22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Trapezoid 187">
            <a:extLst>
              <a:ext uri="{FF2B5EF4-FFF2-40B4-BE49-F238E27FC236}">
                <a16:creationId xmlns:a16="http://schemas.microsoft.com/office/drawing/2014/main" id="{05E24D40-A50E-4320-ACDE-ACFBD0F5B25B}"/>
              </a:ext>
            </a:extLst>
          </p:cNvPr>
          <p:cNvSpPr/>
          <p:nvPr/>
        </p:nvSpPr>
        <p:spPr>
          <a:xfrm rot="16200000" flipH="1">
            <a:off x="7320669" y="1825166"/>
            <a:ext cx="1178216" cy="1012782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Text Box 64">
            <a:extLst>
              <a:ext uri="{FF2B5EF4-FFF2-40B4-BE49-F238E27FC236}">
                <a16:creationId xmlns:a16="http://schemas.microsoft.com/office/drawing/2014/main" id="{B52CDA4A-39DC-4BCC-B292-B772845C33A9}"/>
              </a:ext>
            </a:extLst>
          </p:cNvPr>
          <p:cNvSpPr txBox="1"/>
          <p:nvPr/>
        </p:nvSpPr>
        <p:spPr>
          <a:xfrm>
            <a:off x="7214119" y="207644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Decoder</a:t>
            </a:r>
          </a:p>
        </p:txBody>
      </p:sp>
      <p:sp>
        <p:nvSpPr>
          <p:cNvPr id="190" name="Trapezoid 189">
            <a:extLst>
              <a:ext uri="{FF2B5EF4-FFF2-40B4-BE49-F238E27FC236}">
                <a16:creationId xmlns:a16="http://schemas.microsoft.com/office/drawing/2014/main" id="{CFBA24CD-6924-4086-A403-B2587344E9C3}"/>
              </a:ext>
            </a:extLst>
          </p:cNvPr>
          <p:cNvSpPr/>
          <p:nvPr/>
        </p:nvSpPr>
        <p:spPr>
          <a:xfrm rot="16200000" flipH="1">
            <a:off x="7320589" y="3877687"/>
            <a:ext cx="1178216" cy="1012782"/>
          </a:xfrm>
          <a:prstGeom prst="trapezoi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Text Box 67">
            <a:extLst>
              <a:ext uri="{FF2B5EF4-FFF2-40B4-BE49-F238E27FC236}">
                <a16:creationId xmlns:a16="http://schemas.microsoft.com/office/drawing/2014/main" id="{171A7839-2704-41BE-81FE-2EDBEE51F527}"/>
              </a:ext>
            </a:extLst>
          </p:cNvPr>
          <p:cNvSpPr txBox="1"/>
          <p:nvPr/>
        </p:nvSpPr>
        <p:spPr>
          <a:xfrm>
            <a:off x="7219626" y="408426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>
                <a:solidFill>
                  <a:prstClr val="black"/>
                </a:solidFill>
              </a:rPr>
              <a:t>Classifier</a:t>
            </a:r>
          </a:p>
        </p:txBody>
      </p:sp>
      <p:graphicFrame>
        <p:nvGraphicFramePr>
          <p:cNvPr id="192" name="Object 191">
            <a:hlinkClick r:id="" action="ppaction://ole?verb=0"/>
            <a:extLst>
              <a:ext uri="{FF2B5EF4-FFF2-40B4-BE49-F238E27FC236}">
                <a16:creationId xmlns:a16="http://schemas.microsoft.com/office/drawing/2014/main" id="{729D27D3-B39F-42EA-9F65-CE3E34E01F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647804"/>
              </p:ext>
            </p:extLst>
          </p:nvPr>
        </p:nvGraphicFramePr>
        <p:xfrm>
          <a:off x="7759192" y="4382444"/>
          <a:ext cx="266141" cy="3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" r:id="rId7" imgW="152400" imgH="177165" progId="Equation.KSEE3">
                  <p:embed/>
                </p:oleObj>
              </mc:Choice>
              <mc:Fallback>
                <p:oleObj r:id="rId7" imgW="152400" imgH="177165" progId="Equation.KSEE3">
                  <p:embed/>
                  <p:pic>
                    <p:nvPicPr>
                      <p:cNvPr id="110" name="Object 10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007F1A8-B2FD-4117-A9DB-A34A31BDA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59192" y="4382444"/>
                        <a:ext cx="266141" cy="3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" name="Rectangle 192">
            <a:extLst>
              <a:ext uri="{FF2B5EF4-FFF2-40B4-BE49-F238E27FC236}">
                <a16:creationId xmlns:a16="http://schemas.microsoft.com/office/drawing/2014/main" id="{AFD05AB4-7EA9-4912-B451-62CE8E0D023F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8AB9C88-5E15-44EE-ACDB-7897BA910ED7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A8947AC-592D-4C22-B1BA-DCC3EC291453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196" name="Diamond 195">
            <a:extLst>
              <a:ext uri="{FF2B5EF4-FFF2-40B4-BE49-F238E27FC236}">
                <a16:creationId xmlns:a16="http://schemas.microsoft.com/office/drawing/2014/main" id="{7B7BCD2C-E697-4FA0-94C8-A0F2067C4A06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7" name="Object 196">
            <a:extLst>
              <a:ext uri="{FF2B5EF4-FFF2-40B4-BE49-F238E27FC236}">
                <a16:creationId xmlns:a16="http://schemas.microsoft.com/office/drawing/2014/main" id="{056E867F-F8BF-46A1-BD50-2F19174A6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12855"/>
              </p:ext>
            </p:extLst>
          </p:nvPr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" name="Equation" r:id="rId9" imgW="191770" imgH="210185" progId="Equation.3">
                  <p:embed/>
                </p:oleObj>
              </mc:Choice>
              <mc:Fallback>
                <p:oleObj name="Equation" r:id="rId9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" name="Rounded Rectangle 312">
            <a:extLst>
              <a:ext uri="{FF2B5EF4-FFF2-40B4-BE49-F238E27FC236}">
                <a16:creationId xmlns:a16="http://schemas.microsoft.com/office/drawing/2014/main" id="{97AD61A7-0F4F-4229-8D75-3B7BA838E94E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9" name="Object 198">
            <a:hlinkClick r:id="" action="ppaction://ole?verb=0"/>
            <a:extLst>
              <a:ext uri="{FF2B5EF4-FFF2-40B4-BE49-F238E27FC236}">
                <a16:creationId xmlns:a16="http://schemas.microsoft.com/office/drawing/2014/main" id="{887B9AF0-40D3-413B-B3A1-CC09265F9E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983227"/>
              </p:ext>
            </p:extLst>
          </p:nvPr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" r:id="rId11" imgW="177165" imgH="228600" progId="Equation.KSEE3">
                  <p:embed/>
                </p:oleObj>
              </mc:Choice>
              <mc:Fallback>
                <p:oleObj r:id="rId11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Text Box 63">
            <a:extLst>
              <a:ext uri="{FF2B5EF4-FFF2-40B4-BE49-F238E27FC236}">
                <a16:creationId xmlns:a16="http://schemas.microsoft.com/office/drawing/2014/main" id="{187B55B6-A38C-4C0C-A0A4-C518B328F310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E7289A3-0D91-4A4E-8312-C5C9124C7164}"/>
              </a:ext>
            </a:extLst>
          </p:cNvPr>
          <p:cNvSpPr/>
          <p:nvPr/>
        </p:nvSpPr>
        <p:spPr>
          <a:xfrm>
            <a:off x="8530011" y="3323404"/>
            <a:ext cx="1336309" cy="24680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57B47CB-8416-46DB-AD8D-B22415F6EF09}"/>
              </a:ext>
            </a:extLst>
          </p:cNvPr>
          <p:cNvSpPr/>
          <p:nvPr/>
        </p:nvSpPr>
        <p:spPr>
          <a:xfrm>
            <a:off x="8485214" y="4270416"/>
            <a:ext cx="1398402" cy="2979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3" name="Diamond 202">
            <a:extLst>
              <a:ext uri="{FF2B5EF4-FFF2-40B4-BE49-F238E27FC236}">
                <a16:creationId xmlns:a16="http://schemas.microsoft.com/office/drawing/2014/main" id="{1D5F0B93-F5C0-4840-A2BB-6D50EA0694D7}"/>
              </a:ext>
            </a:extLst>
          </p:cNvPr>
          <p:cNvSpPr/>
          <p:nvPr/>
        </p:nvSpPr>
        <p:spPr>
          <a:xfrm>
            <a:off x="10176453" y="2036929"/>
            <a:ext cx="652429" cy="593753"/>
          </a:xfrm>
          <a:prstGeom prst="diamon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4" name="Diamond 203">
            <a:extLst>
              <a:ext uri="{FF2B5EF4-FFF2-40B4-BE49-F238E27FC236}">
                <a16:creationId xmlns:a16="http://schemas.microsoft.com/office/drawing/2014/main" id="{A88D5B41-24D0-4572-936E-5161102EB69A}"/>
              </a:ext>
            </a:extLst>
          </p:cNvPr>
          <p:cNvSpPr/>
          <p:nvPr/>
        </p:nvSpPr>
        <p:spPr>
          <a:xfrm>
            <a:off x="10131533" y="4065182"/>
            <a:ext cx="652429" cy="593753"/>
          </a:xfrm>
          <a:prstGeom prst="diamon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05" name="Object 204">
            <a:extLst>
              <a:ext uri="{FF2B5EF4-FFF2-40B4-BE49-F238E27FC236}">
                <a16:creationId xmlns:a16="http://schemas.microsoft.com/office/drawing/2014/main" id="{740DFA7A-F2F4-4D62-8906-457C019D53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242757"/>
              </p:ext>
            </p:extLst>
          </p:nvPr>
        </p:nvGraphicFramePr>
        <p:xfrm>
          <a:off x="10361564" y="2173353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" name="Equation" r:id="rId13" imgW="191770" imgH="210185" progId="Equation.3">
                  <p:embed/>
                </p:oleObj>
              </mc:Choice>
              <mc:Fallback>
                <p:oleObj name="Equation" r:id="rId13" imgW="191770" imgH="210185" progId="Equation.3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66454F60-6107-4DD6-91FE-F6F9F505B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361564" y="2173353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Object 205">
            <a:extLst>
              <a:ext uri="{FF2B5EF4-FFF2-40B4-BE49-F238E27FC236}">
                <a16:creationId xmlns:a16="http://schemas.microsoft.com/office/drawing/2014/main" id="{FABA8777-717D-4727-BB30-A4212EAC4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967962"/>
              </p:ext>
            </p:extLst>
          </p:nvPr>
        </p:nvGraphicFramePr>
        <p:xfrm>
          <a:off x="10297712" y="4201434"/>
          <a:ext cx="339265" cy="359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" name="Equation" r:id="rId15" imgW="210185" imgH="228600" progId="Equation.3">
                  <p:embed/>
                </p:oleObj>
              </mc:Choice>
              <mc:Fallback>
                <p:oleObj name="Equation" r:id="rId15" imgW="210185" imgH="228600" progId="Equation.3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2183FE1F-E71E-4F90-8698-074D761DE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297712" y="4201434"/>
                        <a:ext cx="339265" cy="359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5CD57E20-5F27-4878-B30C-70B5F81C6FE0}"/>
              </a:ext>
            </a:extLst>
          </p:cNvPr>
          <p:cNvCxnSpPr>
            <a:stCxn id="152" idx="3"/>
            <a:endCxn id="203" idx="1"/>
          </p:cNvCxnSpPr>
          <p:nvPr/>
        </p:nvCxnSpPr>
        <p:spPr>
          <a:xfrm>
            <a:off x="9572746" y="1880591"/>
            <a:ext cx="603711" cy="453218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5C1B9055-D332-48E7-9743-0310C123E47D}"/>
              </a:ext>
            </a:extLst>
          </p:cNvPr>
          <p:cNvCxnSpPr>
            <a:endCxn id="203" idx="1"/>
          </p:cNvCxnSpPr>
          <p:nvPr/>
        </p:nvCxnSpPr>
        <p:spPr>
          <a:xfrm flipV="1">
            <a:off x="9572746" y="2333805"/>
            <a:ext cx="603711" cy="488249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F9D9301D-DE72-438E-9437-9D884B096DED}"/>
              </a:ext>
            </a:extLst>
          </p:cNvPr>
          <p:cNvCxnSpPr>
            <a:stCxn id="147" idx="3"/>
            <a:endCxn id="204" idx="1"/>
          </p:cNvCxnSpPr>
          <p:nvPr/>
        </p:nvCxnSpPr>
        <p:spPr>
          <a:xfrm>
            <a:off x="9572746" y="3902055"/>
            <a:ext cx="558791" cy="46000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2B4D6A2-0A2D-41A7-8627-8B5AE736FB7E}"/>
              </a:ext>
            </a:extLst>
          </p:cNvPr>
          <p:cNvCxnSpPr>
            <a:endCxn id="204" idx="1"/>
          </p:cNvCxnSpPr>
          <p:nvPr/>
        </p:nvCxnSpPr>
        <p:spPr>
          <a:xfrm flipV="1">
            <a:off x="9572746" y="4362058"/>
            <a:ext cx="558791" cy="50437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1" name="Elbow Connector 325">
            <a:extLst>
              <a:ext uri="{FF2B5EF4-FFF2-40B4-BE49-F238E27FC236}">
                <a16:creationId xmlns:a16="http://schemas.microsoft.com/office/drawing/2014/main" id="{B776C4E7-A037-4214-964D-FA384E05B4AB}"/>
              </a:ext>
            </a:extLst>
          </p:cNvPr>
          <p:cNvCxnSpPr>
            <a:stCxn id="193" idx="0"/>
            <a:endCxn id="203" idx="0"/>
          </p:cNvCxnSpPr>
          <p:nvPr/>
        </p:nvCxnSpPr>
        <p:spPr>
          <a:xfrm rot="16200000" flipH="1">
            <a:off x="5460828" y="-3004911"/>
            <a:ext cx="369513" cy="9714166"/>
          </a:xfrm>
          <a:prstGeom prst="bentConnector3">
            <a:avLst>
              <a:gd name="adj1" fmla="val -108766"/>
            </a:avLst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A51B813-CBEB-40EA-8078-AC90E3DF47BD}"/>
                  </a:ext>
                </a:extLst>
              </p:cNvPr>
              <p:cNvSpPr txBox="1"/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A51B813-CBEB-40EA-8078-AC90E3DF4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6EC9D0C8-58DD-4170-957A-48ADA56DFB98}"/>
              </a:ext>
            </a:extLst>
          </p:cNvPr>
          <p:cNvCxnSpPr>
            <a:endCxn id="212" idx="6"/>
          </p:cNvCxnSpPr>
          <p:nvPr/>
        </p:nvCxnSpPr>
        <p:spPr>
          <a:xfrm flipH="1">
            <a:off x="6775435" y="1619497"/>
            <a:ext cx="2078866" cy="1083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DFF2D2C-7CFD-40F3-B772-EF1F8ED4F1EC}"/>
              </a:ext>
            </a:extLst>
          </p:cNvPr>
          <p:cNvCxnSpPr/>
          <p:nvPr/>
        </p:nvCxnSpPr>
        <p:spPr>
          <a:xfrm>
            <a:off x="6503877" y="1266010"/>
            <a:ext cx="0" cy="18679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47BA991-A9B8-491F-8148-B2D3AD56FA38}"/>
                  </a:ext>
                </a:extLst>
              </p:cNvPr>
              <p:cNvSpPr txBox="1"/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47BA991-A9B8-491F-8148-B2D3AD56F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691B132-856B-4C79-A866-AFD01E0ADFE4}"/>
                  </a:ext>
                </a:extLst>
              </p:cNvPr>
              <p:cNvSpPr txBox="1"/>
              <p:nvPr/>
            </p:nvSpPr>
            <p:spPr>
              <a:xfrm>
                <a:off x="11086603" y="2358024"/>
                <a:ext cx="543116" cy="36715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acc>
                            <m:accPr>
                              <m:chr m:val="̃"/>
                              <m:ctrlPr>
                                <a:rPr lang="en-US" altLang="zh-CN" sz="157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571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691B132-856B-4C79-A866-AFD01E0AD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2358024"/>
                <a:ext cx="543116" cy="36715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CB17668-06A6-49B6-95B0-4057C437516A}"/>
                  </a:ext>
                </a:extLst>
              </p:cNvPr>
              <p:cNvSpPr txBox="1"/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5CB17668-06A6-49B6-95B0-4057C437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0612E4B-FF87-455D-846C-89EF9709CF29}"/>
                  </a:ext>
                </a:extLst>
              </p:cNvPr>
              <p:cNvSpPr txBox="1"/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0612E4B-FF87-455D-846C-89EF9709C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blipFill>
                <a:blip r:embed="rId21"/>
                <a:stretch>
                  <a:fillRect b="-1667"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0606FFE1-1D72-4214-8A38-A0940B2DBE66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0606FFE1-1D72-4214-8A38-A0940B2DB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9E1A3C2A-0531-4DF2-9BEE-E6391FB35888}"/>
              </a:ext>
            </a:extLst>
          </p:cNvPr>
          <p:cNvCxnSpPr>
            <a:stCxn id="203" idx="3"/>
            <a:endCxn id="215" idx="2"/>
          </p:cNvCxnSpPr>
          <p:nvPr/>
        </p:nvCxnSpPr>
        <p:spPr>
          <a:xfrm flipV="1">
            <a:off x="10828882" y="2137135"/>
            <a:ext cx="257721" cy="196671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9406165B-7488-4FCC-9BD7-63AF22FC998E}"/>
              </a:ext>
            </a:extLst>
          </p:cNvPr>
          <p:cNvCxnSpPr>
            <a:stCxn id="203" idx="3"/>
            <a:endCxn id="216" idx="2"/>
          </p:cNvCxnSpPr>
          <p:nvPr/>
        </p:nvCxnSpPr>
        <p:spPr>
          <a:xfrm>
            <a:off x="10828882" y="2333806"/>
            <a:ext cx="257721" cy="207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9B5C196-B8B4-4FB1-A6CC-EBC1C44AFDB8}"/>
              </a:ext>
            </a:extLst>
          </p:cNvPr>
          <p:cNvCxnSpPr>
            <a:stCxn id="204" idx="3"/>
            <a:endCxn id="217" idx="2"/>
          </p:cNvCxnSpPr>
          <p:nvPr/>
        </p:nvCxnSpPr>
        <p:spPr>
          <a:xfrm>
            <a:off x="10783962" y="4362059"/>
            <a:ext cx="302641" cy="14602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AED5C79-6D37-4902-84DF-7B88A0FAA8A1}"/>
              </a:ext>
            </a:extLst>
          </p:cNvPr>
          <p:cNvCxnSpPr>
            <a:stCxn id="196" idx="1"/>
            <a:endCxn id="219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5C8C650-502C-4BAE-819F-33CF6437050F}"/>
              </a:ext>
            </a:extLst>
          </p:cNvPr>
          <p:cNvCxnSpPr>
            <a:stCxn id="150" idx="2"/>
            <a:endCxn id="196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0BFAC85-308B-496D-B846-C9C1BBE1066E}"/>
              </a:ext>
            </a:extLst>
          </p:cNvPr>
          <p:cNvCxnSpPr>
            <a:stCxn id="195" idx="0"/>
            <a:endCxn id="196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37BAE06-D938-48D4-8A82-329FF117BC96}"/>
              </a:ext>
            </a:extLst>
          </p:cNvPr>
          <p:cNvCxnSpPr>
            <a:endCxn id="218" idx="2"/>
          </p:cNvCxnSpPr>
          <p:nvPr/>
        </p:nvCxnSpPr>
        <p:spPr>
          <a:xfrm>
            <a:off x="9572743" y="3762266"/>
            <a:ext cx="1513860" cy="1124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7F8282BA-7BBA-4B83-AFBC-0B66860BA34A}"/>
              </a:ext>
            </a:extLst>
          </p:cNvPr>
          <p:cNvSpPr/>
          <p:nvPr/>
        </p:nvSpPr>
        <p:spPr>
          <a:xfrm>
            <a:off x="10876904" y="3156596"/>
            <a:ext cx="962513" cy="25131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label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50892DF-4C82-47C8-9FEB-09F726E9FC01}"/>
              </a:ext>
            </a:extLst>
          </p:cNvPr>
          <p:cNvCxnSpPr>
            <a:stCxn id="227" idx="2"/>
            <a:endCxn id="218" idx="0"/>
          </p:cNvCxnSpPr>
          <p:nvPr/>
        </p:nvCxnSpPr>
        <p:spPr>
          <a:xfrm>
            <a:off x="11358161" y="3407910"/>
            <a:ext cx="0" cy="18193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29" name="Text Box 63">
            <a:extLst>
              <a:ext uri="{FF2B5EF4-FFF2-40B4-BE49-F238E27FC236}">
                <a16:creationId xmlns:a16="http://schemas.microsoft.com/office/drawing/2014/main" id="{AACE7334-F283-4DEF-8247-74237125FDF6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230" name="Object 229">
            <a:hlinkClick r:id="" action="ppaction://ole?verb=0"/>
            <a:extLst>
              <a:ext uri="{FF2B5EF4-FFF2-40B4-BE49-F238E27FC236}">
                <a16:creationId xmlns:a16="http://schemas.microsoft.com/office/drawing/2014/main" id="{F6B683FA-B131-4510-882F-67D320CB7F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598387"/>
              </p:ext>
            </p:extLst>
          </p:nvPr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" r:id="rId23" imgW="152400" imgH="165100" progId="Equation.KSEE3">
                  <p:embed/>
                </p:oleObj>
              </mc:Choice>
              <mc:Fallback>
                <p:oleObj r:id="rId23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" name="Rectangle 230">
            <a:extLst>
              <a:ext uri="{FF2B5EF4-FFF2-40B4-BE49-F238E27FC236}">
                <a16:creationId xmlns:a16="http://schemas.microsoft.com/office/drawing/2014/main" id="{CD2B4015-13B4-4B55-A62A-B291A97863C6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E5F59C1A-8A20-45C1-AAD8-F454D5216945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62206F8B-FF0E-447B-BBD0-D85CAEC1C0A9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C68A427A-4E07-4D53-BB77-B638071A28C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41A503BE-510F-41A3-9477-F362099B823A}"/>
              </a:ext>
            </a:extLst>
          </p:cNvPr>
          <p:cNvPicPr/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9283" r="50557" b="38528"/>
          <a:stretch>
            <a:fillRect/>
          </a:stretch>
        </p:blipFill>
        <p:spPr>
          <a:xfrm>
            <a:off x="8854299" y="2459726"/>
            <a:ext cx="718443" cy="718443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026E6ED0-B150-476A-99E4-5644D55B400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1" t="39267" r="30123" b="38284"/>
          <a:stretch>
            <a:fillRect/>
          </a:stretch>
        </p:blipFill>
        <p:spPr>
          <a:xfrm>
            <a:off x="8845147" y="4508758"/>
            <a:ext cx="718795" cy="718443"/>
          </a:xfrm>
          <a:prstGeom prst="rect">
            <a:avLst/>
          </a:prstGeom>
        </p:spPr>
      </p:pic>
      <p:sp>
        <p:nvSpPr>
          <p:cNvPr id="237" name="Right Arrow 357">
            <a:extLst>
              <a:ext uri="{FF2B5EF4-FFF2-40B4-BE49-F238E27FC236}">
                <a16:creationId xmlns:a16="http://schemas.microsoft.com/office/drawing/2014/main" id="{32348866-3C76-4A4D-AAB4-282391CF780F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8" name="Right Arrow 358">
            <a:extLst>
              <a:ext uri="{FF2B5EF4-FFF2-40B4-BE49-F238E27FC236}">
                <a16:creationId xmlns:a16="http://schemas.microsoft.com/office/drawing/2014/main" id="{360BE569-C60D-47A7-B83D-E0FE514EEE28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9" name="Right Arrow 359">
            <a:extLst>
              <a:ext uri="{FF2B5EF4-FFF2-40B4-BE49-F238E27FC236}">
                <a16:creationId xmlns:a16="http://schemas.microsoft.com/office/drawing/2014/main" id="{35ECD5E2-27FD-47B0-A861-49B9F2A44E03}"/>
              </a:ext>
            </a:extLst>
          </p:cNvPr>
          <p:cNvSpPr/>
          <p:nvPr/>
        </p:nvSpPr>
        <p:spPr>
          <a:xfrm>
            <a:off x="3603804" y="2243456"/>
            <a:ext cx="333765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0" name="Right Arrow 371">
            <a:extLst>
              <a:ext uri="{FF2B5EF4-FFF2-40B4-BE49-F238E27FC236}">
                <a16:creationId xmlns:a16="http://schemas.microsoft.com/office/drawing/2014/main" id="{D7317DB4-481D-4B50-9B1F-BF4E8023D466}"/>
              </a:ext>
            </a:extLst>
          </p:cNvPr>
          <p:cNvSpPr/>
          <p:nvPr/>
        </p:nvSpPr>
        <p:spPr>
          <a:xfrm>
            <a:off x="7049505" y="2131582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Right Arrow 374">
            <a:extLst>
              <a:ext uri="{FF2B5EF4-FFF2-40B4-BE49-F238E27FC236}">
                <a16:creationId xmlns:a16="http://schemas.microsoft.com/office/drawing/2014/main" id="{1E5A27EC-9E3C-4A1D-92A9-D058E2CFFDB9}"/>
              </a:ext>
            </a:extLst>
          </p:cNvPr>
          <p:cNvSpPr/>
          <p:nvPr/>
        </p:nvSpPr>
        <p:spPr>
          <a:xfrm>
            <a:off x="8424708" y="1807263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Right Arrow 375">
            <a:extLst>
              <a:ext uri="{FF2B5EF4-FFF2-40B4-BE49-F238E27FC236}">
                <a16:creationId xmlns:a16="http://schemas.microsoft.com/office/drawing/2014/main" id="{16442BAE-5D66-4A8D-844A-9A66A8C3695C}"/>
              </a:ext>
            </a:extLst>
          </p:cNvPr>
          <p:cNvSpPr/>
          <p:nvPr/>
        </p:nvSpPr>
        <p:spPr>
          <a:xfrm>
            <a:off x="7049505" y="2336687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Right Arrow 393">
            <a:extLst>
              <a:ext uri="{FF2B5EF4-FFF2-40B4-BE49-F238E27FC236}">
                <a16:creationId xmlns:a16="http://schemas.microsoft.com/office/drawing/2014/main" id="{36BF48EA-4B28-4A25-9143-09EFA16EAE34}"/>
              </a:ext>
            </a:extLst>
          </p:cNvPr>
          <p:cNvSpPr/>
          <p:nvPr/>
        </p:nvSpPr>
        <p:spPr>
          <a:xfrm>
            <a:off x="7053572" y="4190796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Right Arrow 394">
            <a:extLst>
              <a:ext uri="{FF2B5EF4-FFF2-40B4-BE49-F238E27FC236}">
                <a16:creationId xmlns:a16="http://schemas.microsoft.com/office/drawing/2014/main" id="{1F63226A-431B-409D-831D-0801BE1B3E8E}"/>
              </a:ext>
            </a:extLst>
          </p:cNvPr>
          <p:cNvSpPr/>
          <p:nvPr/>
        </p:nvSpPr>
        <p:spPr>
          <a:xfrm>
            <a:off x="7053572" y="4395901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Right Arrow 395">
            <a:extLst>
              <a:ext uri="{FF2B5EF4-FFF2-40B4-BE49-F238E27FC236}">
                <a16:creationId xmlns:a16="http://schemas.microsoft.com/office/drawing/2014/main" id="{9455B058-18D7-464F-AE30-3FFE09D78A78}"/>
              </a:ext>
            </a:extLst>
          </p:cNvPr>
          <p:cNvSpPr/>
          <p:nvPr/>
        </p:nvSpPr>
        <p:spPr>
          <a:xfrm>
            <a:off x="5308539" y="3195829"/>
            <a:ext cx="56570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6" name="Right Arrow 396">
            <a:extLst>
              <a:ext uri="{FF2B5EF4-FFF2-40B4-BE49-F238E27FC236}">
                <a16:creationId xmlns:a16="http://schemas.microsoft.com/office/drawing/2014/main" id="{5FFECEF2-1AE6-4A01-BFCE-15202E8D3F56}"/>
              </a:ext>
            </a:extLst>
          </p:cNvPr>
          <p:cNvSpPr/>
          <p:nvPr/>
        </p:nvSpPr>
        <p:spPr>
          <a:xfrm>
            <a:off x="3608242" y="4238012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7" name="Right Arrow 397">
            <a:extLst>
              <a:ext uri="{FF2B5EF4-FFF2-40B4-BE49-F238E27FC236}">
                <a16:creationId xmlns:a16="http://schemas.microsoft.com/office/drawing/2014/main" id="{14C88AD5-EA2B-47A2-B719-A3B0E3028C7C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8" name="Right Arrow 398">
            <a:extLst>
              <a:ext uri="{FF2B5EF4-FFF2-40B4-BE49-F238E27FC236}">
                <a16:creationId xmlns:a16="http://schemas.microsoft.com/office/drawing/2014/main" id="{BC924096-68B5-4811-AFBF-C008C593F065}"/>
              </a:ext>
            </a:extLst>
          </p:cNvPr>
          <p:cNvSpPr/>
          <p:nvPr/>
        </p:nvSpPr>
        <p:spPr>
          <a:xfrm>
            <a:off x="8424708" y="2696027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9" name="Right Arrow 399">
            <a:extLst>
              <a:ext uri="{FF2B5EF4-FFF2-40B4-BE49-F238E27FC236}">
                <a16:creationId xmlns:a16="http://schemas.microsoft.com/office/drawing/2014/main" id="{FC69B11F-CB1D-4E1D-A185-B8E07960E669}"/>
              </a:ext>
            </a:extLst>
          </p:cNvPr>
          <p:cNvSpPr/>
          <p:nvPr/>
        </p:nvSpPr>
        <p:spPr>
          <a:xfrm>
            <a:off x="8416088" y="3810662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0" name="Right Arrow 400">
            <a:extLst>
              <a:ext uri="{FF2B5EF4-FFF2-40B4-BE49-F238E27FC236}">
                <a16:creationId xmlns:a16="http://schemas.microsoft.com/office/drawing/2014/main" id="{0B660356-C455-4241-982F-1CF7C61F0FF1}"/>
              </a:ext>
            </a:extLst>
          </p:cNvPr>
          <p:cNvSpPr/>
          <p:nvPr/>
        </p:nvSpPr>
        <p:spPr>
          <a:xfrm>
            <a:off x="8416088" y="4795214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51" name="Content Placeholder 11">
            <a:hlinkClick r:id="" action="ppaction://ole?verb=0"/>
            <a:extLst>
              <a:ext uri="{FF2B5EF4-FFF2-40B4-BE49-F238E27FC236}">
                <a16:creationId xmlns:a16="http://schemas.microsoft.com/office/drawing/2014/main" id="{90ED9739-1C80-4724-8142-E163DD23F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656270"/>
              </p:ext>
            </p:extLst>
          </p:nvPr>
        </p:nvGraphicFramePr>
        <p:xfrm>
          <a:off x="7795327" y="2396173"/>
          <a:ext cx="229503" cy="3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" r:id="rId28" imgW="165100" imgH="177165" progId="Equation.KSEE3">
                  <p:embed/>
                </p:oleObj>
              </mc:Choice>
              <mc:Fallback>
                <p:oleObj r:id="rId28" imgW="165100" imgH="177165" progId="Equation.KSEE3">
                  <p:embed/>
                  <p:pic>
                    <p:nvPicPr>
                      <p:cNvPr id="174" name="Content Placeholder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39E8FF6-865C-4821-BF12-09CEA75E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95327" y="2396173"/>
                        <a:ext cx="229503" cy="3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2" name="Oval 251">
            <a:extLst>
              <a:ext uri="{FF2B5EF4-FFF2-40B4-BE49-F238E27FC236}">
                <a16:creationId xmlns:a16="http://schemas.microsoft.com/office/drawing/2014/main" id="{CE22DADE-C645-4B99-8A09-E0C966AC726F}"/>
              </a:ext>
            </a:extLst>
          </p:cNvPr>
          <p:cNvSpPr/>
          <p:nvPr/>
        </p:nvSpPr>
        <p:spPr>
          <a:xfrm>
            <a:off x="6223778" y="146508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D041636E-5D58-40C1-97DB-ECA2EDBDA042}"/>
              </a:ext>
            </a:extLst>
          </p:cNvPr>
          <p:cNvSpPr/>
          <p:nvPr/>
        </p:nvSpPr>
        <p:spPr>
          <a:xfrm>
            <a:off x="11094790" y="1983090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D8EF1ED-40BC-43D4-8A47-E3BFA8915E3B}"/>
              </a:ext>
            </a:extLst>
          </p:cNvPr>
          <p:cNvSpPr/>
          <p:nvPr/>
        </p:nvSpPr>
        <p:spPr>
          <a:xfrm>
            <a:off x="11094790" y="2392082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C53CC1E3-96BF-4ACA-AD88-82668530DEA3}"/>
              </a:ext>
            </a:extLst>
          </p:cNvPr>
          <p:cNvSpPr/>
          <p:nvPr/>
        </p:nvSpPr>
        <p:spPr>
          <a:xfrm>
            <a:off x="11094790" y="4198523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016B852D-9279-4AC4-AC2A-B06F47A0913D}"/>
              </a:ext>
            </a:extLst>
          </p:cNvPr>
          <p:cNvSpPr/>
          <p:nvPr/>
        </p:nvSpPr>
        <p:spPr>
          <a:xfrm>
            <a:off x="11094790" y="359527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17ED72F-6D18-4EDA-A1E2-A03F6FA861A6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038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194655D-5AF4-4ED9-826B-4FB05E46E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9" y="5374287"/>
            <a:ext cx="3518784" cy="508208"/>
          </a:xfrm>
          <a:prstGeom prst="rect">
            <a:avLst/>
          </a:prstGeom>
        </p:spPr>
      </p:pic>
      <p:pic>
        <p:nvPicPr>
          <p:cNvPr id="25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ED78D2A0-3EA2-4F9B-B89A-C5043F244D4A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26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99311404-7F39-41D5-9D23-C64BA1DCF055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2A204B-84E7-4EB9-8478-BA50E4E82334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64F89F-160D-45EF-B4B3-C99A9494FF81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36188B-0E02-4BD5-81F4-C66A06267C7B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BCDAA828-9EB7-4B95-B8F2-CAED87964D42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B507AEF2-1076-499E-B8E1-FB6C471D02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6" imgW="191770" imgH="210185" progId="Equation.3">
                  <p:embed/>
                </p:oleObj>
              </mc:Choice>
              <mc:Fallback>
                <p:oleObj name="Equation" r:id="rId6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ounded Rectangle 312">
            <a:extLst>
              <a:ext uri="{FF2B5EF4-FFF2-40B4-BE49-F238E27FC236}">
                <a16:creationId xmlns:a16="http://schemas.microsoft.com/office/drawing/2014/main" id="{8816AB8E-E4EA-4239-AB29-EA35314817BF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3" name="Object 32">
            <a:hlinkClick r:id="" action="ppaction://ole?verb=0"/>
            <a:extLst>
              <a:ext uri="{FF2B5EF4-FFF2-40B4-BE49-F238E27FC236}">
                <a16:creationId xmlns:a16="http://schemas.microsoft.com/office/drawing/2014/main" id="{3C52F6C3-257B-4849-A780-53E202E262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r:id="rId8" imgW="177165" imgH="228600" progId="Equation.KSEE3">
                  <p:embed/>
                </p:oleObj>
              </mc:Choice>
              <mc:Fallback>
                <p:oleObj r:id="rId8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63">
            <a:extLst>
              <a:ext uri="{FF2B5EF4-FFF2-40B4-BE49-F238E27FC236}">
                <a16:creationId xmlns:a16="http://schemas.microsoft.com/office/drawing/2014/main" id="{BFA81338-9D5E-4D77-B46A-94CF3ED29808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20F4DB-436D-469D-AE0A-94D0F9033EE7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E20F4DB-436D-469D-AE0A-94D0F903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452DA-A573-458C-912B-5E7746EE8812}"/>
              </a:ext>
            </a:extLst>
          </p:cNvPr>
          <p:cNvCxnSpPr>
            <a:stCxn id="30" idx="1"/>
            <a:endCxn id="35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1B4BC8-BBFD-448C-9BD0-138C75EFA784}"/>
              </a:ext>
            </a:extLst>
          </p:cNvPr>
          <p:cNvCxnSpPr>
            <a:stCxn id="26" idx="2"/>
            <a:endCxn id="30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DDD5A06-14ED-4474-998F-D0B4AC399485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FEBA802-B02D-4DF3-9FD1-6814495E9A7B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1BF59D-F704-40D1-A725-0D715F07A2B8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6628046-F9A7-4F3B-98B0-035730E0BC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sp>
        <p:nvSpPr>
          <p:cNvPr id="42" name="Right Arrow 357">
            <a:extLst>
              <a:ext uri="{FF2B5EF4-FFF2-40B4-BE49-F238E27FC236}">
                <a16:creationId xmlns:a16="http://schemas.microsoft.com/office/drawing/2014/main" id="{F560ADD9-6176-471A-9261-1F0E4C6FB84A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ight Arrow 358">
            <a:extLst>
              <a:ext uri="{FF2B5EF4-FFF2-40B4-BE49-F238E27FC236}">
                <a16:creationId xmlns:a16="http://schemas.microsoft.com/office/drawing/2014/main" id="{883B5C58-701B-4E98-9592-B5EA2F75AC11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BF1CC0-46EF-48A8-B91A-C750E1B3D8B8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85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AF6EF7E-C7BE-42EB-B58D-FDE4DA157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9" y="5374287"/>
            <a:ext cx="3518784" cy="508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ABA55E-772F-4BD0-ABB9-17B37C56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664" y="5374287"/>
            <a:ext cx="3843510" cy="510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10C68-9E0F-4A39-AA82-E32C79BBD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611" y="5367831"/>
            <a:ext cx="3867387" cy="488249"/>
          </a:xfrm>
          <a:prstGeom prst="rect">
            <a:avLst/>
          </a:prstGeom>
        </p:spPr>
      </p:pic>
      <p:sp>
        <p:nvSpPr>
          <p:cNvPr id="63" name="Rounded Rectangle 288">
            <a:extLst>
              <a:ext uri="{FF2B5EF4-FFF2-40B4-BE49-F238E27FC236}">
                <a16:creationId xmlns:a16="http://schemas.microsoft.com/office/drawing/2014/main" id="{056FD230-DA9B-4D31-807A-DCB1E5C6518C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4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2378E300-0480-42B2-9D53-E1FBE78CC550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65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F4EA2847-F577-42CF-A9D3-086FC7766881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pic>
        <p:nvPicPr>
          <p:cNvPr id="66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3B433EB5-CBF5-4774-BAFE-6D0A14E5A1EC}"/>
              </a:ext>
            </a:extLst>
          </p:cNvPr>
          <p:cNvPicPr/>
          <p:nvPr/>
        </p:nvPicPr>
        <p:blipFill rotWithShape="1">
          <a:blip r:embed="rId8" r:link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3" t="39194" r="30311" b="38320"/>
          <a:stretch>
            <a:fillRect/>
          </a:stretch>
        </p:blipFill>
        <p:spPr>
          <a:xfrm>
            <a:off x="8854299" y="1521366"/>
            <a:ext cx="718443" cy="718443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60EBFDF3-FCE7-490A-930D-06526CDEFFC4}"/>
              </a:ext>
            </a:extLst>
          </p:cNvPr>
          <p:cNvSpPr/>
          <p:nvPr/>
        </p:nvSpPr>
        <p:spPr>
          <a:xfrm>
            <a:off x="8473107" y="1312919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Reconstructed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80598BB-5914-4E77-A801-3FAA0AA348D4}"/>
              </a:ext>
            </a:extLst>
          </p:cNvPr>
          <p:cNvSpPr/>
          <p:nvPr/>
        </p:nvSpPr>
        <p:spPr>
          <a:xfrm>
            <a:off x="8473107" y="2255696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4" name="Trapezoid 73">
            <a:extLst>
              <a:ext uri="{FF2B5EF4-FFF2-40B4-BE49-F238E27FC236}">
                <a16:creationId xmlns:a16="http://schemas.microsoft.com/office/drawing/2014/main" id="{99CF1AD1-5040-45EA-879E-52EF0888CBD6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0175AC1-F87B-447C-BD9B-773859295F50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B7E1748-6055-439D-B8B8-4F7976DBB1F5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B8E6BD9-BFA8-4D49-BE1F-42062925B427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6661190-78C3-492A-A270-D7F4041509E3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C25B095-EA43-4CEE-862C-8947950E0B1A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4F209D7-3317-49C6-A94F-B7B388F025BE}"/>
              </a:ext>
            </a:extLst>
          </p:cNvPr>
          <p:cNvSpPr/>
          <p:nvPr/>
        </p:nvSpPr>
        <p:spPr>
          <a:xfrm>
            <a:off x="4286602" y="2046678"/>
            <a:ext cx="2399098" cy="3083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Synergistic</a:t>
            </a:r>
            <a:r>
              <a:rPr lang="zh-CN" altLang="en-US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Learning</a:t>
            </a:r>
            <a:endParaRPr lang="en-US" sz="22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" name="Trapezoid 80">
            <a:extLst>
              <a:ext uri="{FF2B5EF4-FFF2-40B4-BE49-F238E27FC236}">
                <a16:creationId xmlns:a16="http://schemas.microsoft.com/office/drawing/2014/main" id="{263FEEFA-EED6-4F24-AA4B-FA58D87965B5}"/>
              </a:ext>
            </a:extLst>
          </p:cNvPr>
          <p:cNvSpPr/>
          <p:nvPr/>
        </p:nvSpPr>
        <p:spPr>
          <a:xfrm rot="16200000" flipH="1">
            <a:off x="7320669" y="1825166"/>
            <a:ext cx="1178216" cy="1012782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2" name="Text Box 64">
            <a:extLst>
              <a:ext uri="{FF2B5EF4-FFF2-40B4-BE49-F238E27FC236}">
                <a16:creationId xmlns:a16="http://schemas.microsoft.com/office/drawing/2014/main" id="{900935FC-2CE7-40EA-B615-3575805E9BBC}"/>
              </a:ext>
            </a:extLst>
          </p:cNvPr>
          <p:cNvSpPr txBox="1"/>
          <p:nvPr/>
        </p:nvSpPr>
        <p:spPr>
          <a:xfrm>
            <a:off x="7214119" y="207644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Decoder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43C6D57-FD50-437A-94A2-CC7A2CBC49CC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626F0A7-B55B-4061-B0AE-4F983113A4BC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406CD3F-0C86-4622-AE97-9A6AF669B437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2F5EEF4C-1460-4956-8A83-A0CA6A919A87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B50AAE3B-FFBE-4206-9BCD-422F388237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" name="Equation" r:id="rId10" imgW="191770" imgH="210185" progId="Equation.3">
                  <p:embed/>
                </p:oleObj>
              </mc:Choice>
              <mc:Fallback>
                <p:oleObj name="Equation" r:id="rId10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ounded Rectangle 312">
            <a:extLst>
              <a:ext uri="{FF2B5EF4-FFF2-40B4-BE49-F238E27FC236}">
                <a16:creationId xmlns:a16="http://schemas.microsoft.com/office/drawing/2014/main" id="{96E5F891-B015-442A-B7C6-DE6AE8030319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89" name="Object 88">
            <a:hlinkClick r:id="" action="ppaction://ole?verb=0"/>
            <a:extLst>
              <a:ext uri="{FF2B5EF4-FFF2-40B4-BE49-F238E27FC236}">
                <a16:creationId xmlns:a16="http://schemas.microsoft.com/office/drawing/2014/main" id="{9106F288-4DDD-4C6D-8506-CA62D82732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" r:id="rId12" imgW="177165" imgH="228600" progId="Equation.KSEE3">
                  <p:embed/>
                </p:oleObj>
              </mc:Choice>
              <mc:Fallback>
                <p:oleObj r:id="rId12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ext Box 63">
            <a:extLst>
              <a:ext uri="{FF2B5EF4-FFF2-40B4-BE49-F238E27FC236}">
                <a16:creationId xmlns:a16="http://schemas.microsoft.com/office/drawing/2014/main" id="{9AF137C3-98E9-414F-A3A0-7DE032FB2550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p:sp>
        <p:nvSpPr>
          <p:cNvPr id="91" name="Diamond 90">
            <a:extLst>
              <a:ext uri="{FF2B5EF4-FFF2-40B4-BE49-F238E27FC236}">
                <a16:creationId xmlns:a16="http://schemas.microsoft.com/office/drawing/2014/main" id="{130FE9D6-A3DA-42F0-98B8-D8786B7144D7}"/>
              </a:ext>
            </a:extLst>
          </p:cNvPr>
          <p:cNvSpPr/>
          <p:nvPr/>
        </p:nvSpPr>
        <p:spPr>
          <a:xfrm>
            <a:off x="10176453" y="2036929"/>
            <a:ext cx="652429" cy="593753"/>
          </a:xfrm>
          <a:prstGeom prst="diamon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D7BEE4B-D9CD-41B0-A7E7-75ED39CF7146}"/>
              </a:ext>
            </a:extLst>
          </p:cNvPr>
          <p:cNvCxnSpPr>
            <a:endCxn id="91" idx="1"/>
          </p:cNvCxnSpPr>
          <p:nvPr/>
        </p:nvCxnSpPr>
        <p:spPr>
          <a:xfrm flipV="1">
            <a:off x="9572746" y="2333805"/>
            <a:ext cx="603711" cy="488249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21DF176-F3B3-478A-BADE-0DE86CB417BB}"/>
                  </a:ext>
                </a:extLst>
              </p:cNvPr>
              <p:cNvSpPr txBox="1"/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21DF176-F3B3-478A-BADE-0DE86CB41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5F184F3-E7F3-4871-8AC4-294022E894E4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5F184F3-E7F3-4871-8AC4-294022E8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66E9683-6A7A-4BF6-896C-106E9507043F}"/>
              </a:ext>
            </a:extLst>
          </p:cNvPr>
          <p:cNvCxnSpPr>
            <a:stCxn id="91" idx="3"/>
            <a:endCxn id="108" idx="2"/>
          </p:cNvCxnSpPr>
          <p:nvPr/>
        </p:nvCxnSpPr>
        <p:spPr>
          <a:xfrm flipV="1">
            <a:off x="10828882" y="2137135"/>
            <a:ext cx="257721" cy="196671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CFFF04A-7C2A-4B1A-9922-F9A4969EAC71}"/>
              </a:ext>
            </a:extLst>
          </p:cNvPr>
          <p:cNvCxnSpPr>
            <a:stCxn id="86" idx="1"/>
            <a:endCxn id="109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8730B80-DF28-4964-8B23-9DC6D2122EA8}"/>
              </a:ext>
            </a:extLst>
          </p:cNvPr>
          <p:cNvCxnSpPr>
            <a:stCxn id="65" idx="2"/>
            <a:endCxn id="86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EEF7AC4-D02B-4692-B20C-0C0875ED93F9}"/>
              </a:ext>
            </a:extLst>
          </p:cNvPr>
          <p:cNvCxnSpPr>
            <a:stCxn id="85" idx="0"/>
            <a:endCxn id="86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23" name="Text Box 63">
            <a:extLst>
              <a:ext uri="{FF2B5EF4-FFF2-40B4-BE49-F238E27FC236}">
                <a16:creationId xmlns:a16="http://schemas.microsoft.com/office/drawing/2014/main" id="{9B1718E9-898F-46DE-8D73-BC0E06316544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124" name="Object 123">
            <a:hlinkClick r:id="" action="ppaction://ole?verb=0"/>
            <a:extLst>
              <a:ext uri="{FF2B5EF4-FFF2-40B4-BE49-F238E27FC236}">
                <a16:creationId xmlns:a16="http://schemas.microsoft.com/office/drawing/2014/main" id="{83718D7D-ED82-4818-A1C0-A1E560DB2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" r:id="rId16" imgW="152400" imgH="165100" progId="Equation.KSEE3">
                  <p:embed/>
                </p:oleObj>
              </mc:Choice>
              <mc:Fallback>
                <p:oleObj r:id="rId16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C5630BD8-8132-4C0B-AB83-D05F9C851100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EFD8740-0279-4BFE-B3B9-D6F2666360A4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3ADCACB-EBC7-4F86-92CB-B91A6E5FCB25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6DBB02DD-CD48-4533-93E0-1989EF0B34D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7DC6A9DB-FE46-4DC2-BD27-F3556DA4466C}"/>
              </a:ext>
            </a:extLst>
          </p:cNvPr>
          <p:cNvPicPr/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9283" r="50557" b="38528"/>
          <a:stretch>
            <a:fillRect/>
          </a:stretch>
        </p:blipFill>
        <p:spPr>
          <a:xfrm>
            <a:off x="8854299" y="2459726"/>
            <a:ext cx="718443" cy="718443"/>
          </a:xfrm>
          <a:prstGeom prst="rect">
            <a:avLst/>
          </a:prstGeom>
        </p:spPr>
      </p:pic>
      <p:sp>
        <p:nvSpPr>
          <p:cNvPr id="131" name="Right Arrow 357">
            <a:extLst>
              <a:ext uri="{FF2B5EF4-FFF2-40B4-BE49-F238E27FC236}">
                <a16:creationId xmlns:a16="http://schemas.microsoft.com/office/drawing/2014/main" id="{D4100E4E-E29F-41C2-B90A-A97C886D3EE0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Right Arrow 358">
            <a:extLst>
              <a:ext uri="{FF2B5EF4-FFF2-40B4-BE49-F238E27FC236}">
                <a16:creationId xmlns:a16="http://schemas.microsoft.com/office/drawing/2014/main" id="{35344004-9791-4198-B6B9-C955932E09D0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Right Arrow 359">
            <a:extLst>
              <a:ext uri="{FF2B5EF4-FFF2-40B4-BE49-F238E27FC236}">
                <a16:creationId xmlns:a16="http://schemas.microsoft.com/office/drawing/2014/main" id="{5FA700AF-65DF-4383-B678-88DF680CF42D}"/>
              </a:ext>
            </a:extLst>
          </p:cNvPr>
          <p:cNvSpPr/>
          <p:nvPr/>
        </p:nvSpPr>
        <p:spPr>
          <a:xfrm>
            <a:off x="3603804" y="2243456"/>
            <a:ext cx="333765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Right Arrow 371">
            <a:extLst>
              <a:ext uri="{FF2B5EF4-FFF2-40B4-BE49-F238E27FC236}">
                <a16:creationId xmlns:a16="http://schemas.microsoft.com/office/drawing/2014/main" id="{824E3257-3C40-403F-AF79-FA6279227823}"/>
              </a:ext>
            </a:extLst>
          </p:cNvPr>
          <p:cNvSpPr/>
          <p:nvPr/>
        </p:nvSpPr>
        <p:spPr>
          <a:xfrm>
            <a:off x="7049505" y="2131582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Right Arrow 374">
            <a:extLst>
              <a:ext uri="{FF2B5EF4-FFF2-40B4-BE49-F238E27FC236}">
                <a16:creationId xmlns:a16="http://schemas.microsoft.com/office/drawing/2014/main" id="{F04B7251-D3C0-4CA8-ACAA-754A6DC5B3EA}"/>
              </a:ext>
            </a:extLst>
          </p:cNvPr>
          <p:cNvSpPr/>
          <p:nvPr/>
        </p:nvSpPr>
        <p:spPr>
          <a:xfrm>
            <a:off x="8424708" y="1807263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9" name="Right Arrow 395">
            <a:extLst>
              <a:ext uri="{FF2B5EF4-FFF2-40B4-BE49-F238E27FC236}">
                <a16:creationId xmlns:a16="http://schemas.microsoft.com/office/drawing/2014/main" id="{FA77E9E6-C36F-441E-8F19-A6DB1283F377}"/>
              </a:ext>
            </a:extLst>
          </p:cNvPr>
          <p:cNvSpPr/>
          <p:nvPr/>
        </p:nvSpPr>
        <p:spPr>
          <a:xfrm>
            <a:off x="5308539" y="3195829"/>
            <a:ext cx="56570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0" name="Right Arrow 398">
            <a:extLst>
              <a:ext uri="{FF2B5EF4-FFF2-40B4-BE49-F238E27FC236}">
                <a16:creationId xmlns:a16="http://schemas.microsoft.com/office/drawing/2014/main" id="{7D475198-78EE-44D6-8060-E57B7CDCAFB9}"/>
              </a:ext>
            </a:extLst>
          </p:cNvPr>
          <p:cNvSpPr/>
          <p:nvPr/>
        </p:nvSpPr>
        <p:spPr>
          <a:xfrm>
            <a:off x="8424708" y="2696027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44" name="Content Placeholder 11">
            <a:hlinkClick r:id="" action="ppaction://ole?verb=0"/>
            <a:extLst>
              <a:ext uri="{FF2B5EF4-FFF2-40B4-BE49-F238E27FC236}">
                <a16:creationId xmlns:a16="http://schemas.microsoft.com/office/drawing/2014/main" id="{DD71FFF7-4209-422E-A048-CE71FE708C87}"/>
              </a:ext>
            </a:extLst>
          </p:cNvPr>
          <p:cNvGraphicFramePr/>
          <p:nvPr/>
        </p:nvGraphicFramePr>
        <p:xfrm>
          <a:off x="7795327" y="2396173"/>
          <a:ext cx="229503" cy="3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" r:id="rId20" imgW="165100" imgH="177165" progId="Equation.KSEE3">
                  <p:embed/>
                </p:oleObj>
              </mc:Choice>
              <mc:Fallback>
                <p:oleObj r:id="rId20" imgW="165100" imgH="177165" progId="Equation.KSEE3">
                  <p:embed/>
                  <p:pic>
                    <p:nvPicPr>
                      <p:cNvPr id="174" name="Content Placeholder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39E8FF6-865C-4821-BF12-09CEA75E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95327" y="2396173"/>
                        <a:ext cx="229503" cy="3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Oval 144">
            <a:extLst>
              <a:ext uri="{FF2B5EF4-FFF2-40B4-BE49-F238E27FC236}">
                <a16:creationId xmlns:a16="http://schemas.microsoft.com/office/drawing/2014/main" id="{D70AA4B1-CEA9-491E-9F24-54D74A422ED1}"/>
              </a:ext>
            </a:extLst>
          </p:cNvPr>
          <p:cNvSpPr/>
          <p:nvPr/>
        </p:nvSpPr>
        <p:spPr>
          <a:xfrm>
            <a:off x="11094790" y="1983090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ABD7F77-AF56-4038-88F6-926E89E6858C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7" name="Right Arrow 375">
            <a:extLst>
              <a:ext uri="{FF2B5EF4-FFF2-40B4-BE49-F238E27FC236}">
                <a16:creationId xmlns:a16="http://schemas.microsoft.com/office/drawing/2014/main" id="{A01CBF4D-6964-49AE-8B5F-312810CEDDA3}"/>
              </a:ext>
            </a:extLst>
          </p:cNvPr>
          <p:cNvSpPr/>
          <p:nvPr/>
        </p:nvSpPr>
        <p:spPr>
          <a:xfrm>
            <a:off x="7049505" y="2336687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Right Arrow 396">
            <a:extLst>
              <a:ext uri="{FF2B5EF4-FFF2-40B4-BE49-F238E27FC236}">
                <a16:creationId xmlns:a16="http://schemas.microsoft.com/office/drawing/2014/main" id="{17F52825-6778-437A-A70E-94F0577FB558}"/>
              </a:ext>
            </a:extLst>
          </p:cNvPr>
          <p:cNvSpPr/>
          <p:nvPr/>
        </p:nvSpPr>
        <p:spPr>
          <a:xfrm>
            <a:off x="3608242" y="4238012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ight Arrow 397">
            <a:extLst>
              <a:ext uri="{FF2B5EF4-FFF2-40B4-BE49-F238E27FC236}">
                <a16:creationId xmlns:a16="http://schemas.microsoft.com/office/drawing/2014/main" id="{97FFADFB-49B5-4B27-9565-12630C76DC6E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57" name="Object 156">
            <a:extLst>
              <a:ext uri="{FF2B5EF4-FFF2-40B4-BE49-F238E27FC236}">
                <a16:creationId xmlns:a16="http://schemas.microsoft.com/office/drawing/2014/main" id="{0F11E7F9-DEF3-4EB9-BC64-879F4BC5E6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183567"/>
              </p:ext>
            </p:extLst>
          </p:nvPr>
        </p:nvGraphicFramePr>
        <p:xfrm>
          <a:off x="10361564" y="2173353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" name="Equation" r:id="rId22" imgW="191770" imgH="210185" progId="Equation.3">
                  <p:embed/>
                </p:oleObj>
              </mc:Choice>
              <mc:Fallback>
                <p:oleObj name="Equation" r:id="rId22" imgW="191770" imgH="210185" progId="Equation.3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7C2B81C8-D9BA-4EBE-9784-772DC4B8F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61564" y="2173353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3" name="Elbow Connector 325">
            <a:extLst>
              <a:ext uri="{FF2B5EF4-FFF2-40B4-BE49-F238E27FC236}">
                <a16:creationId xmlns:a16="http://schemas.microsoft.com/office/drawing/2014/main" id="{E7E730C9-59D1-495F-A661-31238840F65E}"/>
              </a:ext>
            </a:extLst>
          </p:cNvPr>
          <p:cNvCxnSpPr/>
          <p:nvPr/>
        </p:nvCxnSpPr>
        <p:spPr>
          <a:xfrm rot="16200000" flipH="1">
            <a:off x="5460828" y="-3004911"/>
            <a:ext cx="369513" cy="9714166"/>
          </a:xfrm>
          <a:prstGeom prst="bentConnector3">
            <a:avLst>
              <a:gd name="adj1" fmla="val -108766"/>
            </a:avLst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10BB804-3FF4-46D3-B647-2FD05957AF51}"/>
                  </a:ext>
                </a:extLst>
              </p:cNvPr>
              <p:cNvSpPr txBox="1"/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10BB804-3FF4-46D3-B647-2FD05957A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51EF512-A90C-412E-97B3-97E5737A0EF5}"/>
              </a:ext>
            </a:extLst>
          </p:cNvPr>
          <p:cNvCxnSpPr>
            <a:endCxn id="164" idx="6"/>
          </p:cNvCxnSpPr>
          <p:nvPr/>
        </p:nvCxnSpPr>
        <p:spPr>
          <a:xfrm flipH="1">
            <a:off x="6775435" y="1619497"/>
            <a:ext cx="2078866" cy="1083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A4659E6-63FE-4748-B706-36EE3D0755EE}"/>
              </a:ext>
            </a:extLst>
          </p:cNvPr>
          <p:cNvCxnSpPr/>
          <p:nvPr/>
        </p:nvCxnSpPr>
        <p:spPr>
          <a:xfrm>
            <a:off x="6503877" y="1266010"/>
            <a:ext cx="0" cy="18679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4A9D1A34-BDDF-4CA2-8413-2A8D33F7718C}"/>
              </a:ext>
            </a:extLst>
          </p:cNvPr>
          <p:cNvSpPr/>
          <p:nvPr/>
        </p:nvSpPr>
        <p:spPr>
          <a:xfrm>
            <a:off x="6223778" y="146508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51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4D1EF-D557-4479-BCA5-65584028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792" y="5701624"/>
            <a:ext cx="4305867" cy="271863"/>
          </a:xfrm>
          <a:prstGeom prst="rect">
            <a:avLst/>
          </a:prstGeom>
        </p:spPr>
      </p:pic>
      <p:sp>
        <p:nvSpPr>
          <p:cNvPr id="73" name="Rounded Rectangle 288">
            <a:extLst>
              <a:ext uri="{FF2B5EF4-FFF2-40B4-BE49-F238E27FC236}">
                <a16:creationId xmlns:a16="http://schemas.microsoft.com/office/drawing/2014/main" id="{BD2DD153-34AD-4ADE-B4DA-07F1395C69B5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4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34CC338C-5D9C-407C-9765-C9C732836DD3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75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D06B2737-A4EF-4741-9614-CD7119BC9D9A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9" t="39528" r="10038" b="38661"/>
          <a:stretch>
            <a:fillRect/>
          </a:stretch>
        </p:blipFill>
        <p:spPr>
          <a:xfrm>
            <a:off x="8854299" y="3542830"/>
            <a:ext cx="718443" cy="718443"/>
          </a:xfrm>
          <a:prstGeom prst="rect">
            <a:avLst/>
          </a:prstGeom>
        </p:spPr>
      </p:pic>
      <p:pic>
        <p:nvPicPr>
          <p:cNvPr id="76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B3E714B8-B67A-4ED0-AF3F-F7359C158B28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pic>
        <p:nvPicPr>
          <p:cNvPr id="77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13AD32F0-58E9-4A4D-AE02-130C45ED8F48}"/>
              </a:ext>
            </a:extLst>
          </p:cNvPr>
          <p:cNvPicPr/>
          <p:nvPr/>
        </p:nvPicPr>
        <p:blipFill rotWithShape="1">
          <a:blip r:embed="rId6" r:link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3" t="39194" r="30311" b="38320"/>
          <a:stretch>
            <a:fillRect/>
          </a:stretch>
        </p:blipFill>
        <p:spPr>
          <a:xfrm>
            <a:off x="8854299" y="1521366"/>
            <a:ext cx="718443" cy="71844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7711D2E-7AFE-44FF-AD61-B7689229A851}"/>
              </a:ext>
            </a:extLst>
          </p:cNvPr>
          <p:cNvSpPr/>
          <p:nvPr/>
        </p:nvSpPr>
        <p:spPr>
          <a:xfrm>
            <a:off x="8473107" y="1312919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Reconstructed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31E087-9F7A-4B68-A679-233A431F1BB8}"/>
              </a:ext>
            </a:extLst>
          </p:cNvPr>
          <p:cNvSpPr/>
          <p:nvPr/>
        </p:nvSpPr>
        <p:spPr>
          <a:xfrm>
            <a:off x="8473107" y="2255696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0" name="Trapezoid 79">
            <a:extLst>
              <a:ext uri="{FF2B5EF4-FFF2-40B4-BE49-F238E27FC236}">
                <a16:creationId xmlns:a16="http://schemas.microsoft.com/office/drawing/2014/main" id="{0D149F88-C443-4186-A318-D85FFAE711B1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9210B52-E6E2-4CD2-BF15-2211B9289059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A4BE6B4-CEEA-4E88-9B7B-993A7E36DF46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0C8207-BA60-4323-BAF4-8F8396B8441C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F93CC04-5A5C-4E82-A578-19674080F7EB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1B5E362-5CDA-4F66-9E8E-BA2E3B23626A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F89AE817-B6C4-46B3-9936-11902E037872}"/>
              </a:ext>
            </a:extLst>
          </p:cNvPr>
          <p:cNvSpPr/>
          <p:nvPr/>
        </p:nvSpPr>
        <p:spPr>
          <a:xfrm>
            <a:off x="4286602" y="2046678"/>
            <a:ext cx="2399098" cy="3083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Synergistic</a:t>
            </a:r>
            <a:r>
              <a:rPr lang="zh-CN" altLang="en-US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Learning</a:t>
            </a:r>
            <a:endParaRPr lang="en-US" sz="22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Trapezoid 86">
            <a:extLst>
              <a:ext uri="{FF2B5EF4-FFF2-40B4-BE49-F238E27FC236}">
                <a16:creationId xmlns:a16="http://schemas.microsoft.com/office/drawing/2014/main" id="{828ED6A4-AB9D-49E9-9C19-59E173554E09}"/>
              </a:ext>
            </a:extLst>
          </p:cNvPr>
          <p:cNvSpPr/>
          <p:nvPr/>
        </p:nvSpPr>
        <p:spPr>
          <a:xfrm rot="16200000" flipH="1">
            <a:off x="7320669" y="1825166"/>
            <a:ext cx="1178216" cy="1012782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Text Box 64">
            <a:extLst>
              <a:ext uri="{FF2B5EF4-FFF2-40B4-BE49-F238E27FC236}">
                <a16:creationId xmlns:a16="http://schemas.microsoft.com/office/drawing/2014/main" id="{1464526D-DF0C-4D44-AF9B-81A1369C3B44}"/>
              </a:ext>
            </a:extLst>
          </p:cNvPr>
          <p:cNvSpPr txBox="1"/>
          <p:nvPr/>
        </p:nvSpPr>
        <p:spPr>
          <a:xfrm>
            <a:off x="7214119" y="207644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Decoder</a:t>
            </a:r>
          </a:p>
        </p:txBody>
      </p:sp>
      <p:sp>
        <p:nvSpPr>
          <p:cNvPr id="89" name="Trapezoid 88">
            <a:extLst>
              <a:ext uri="{FF2B5EF4-FFF2-40B4-BE49-F238E27FC236}">
                <a16:creationId xmlns:a16="http://schemas.microsoft.com/office/drawing/2014/main" id="{DC12A76E-AFB4-4CCF-A55E-ACAD0F579874}"/>
              </a:ext>
            </a:extLst>
          </p:cNvPr>
          <p:cNvSpPr/>
          <p:nvPr/>
        </p:nvSpPr>
        <p:spPr>
          <a:xfrm rot="16200000" flipH="1">
            <a:off x="7320589" y="3877687"/>
            <a:ext cx="1178216" cy="1012782"/>
          </a:xfrm>
          <a:prstGeom prst="trapezoi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0" name="Text Box 67">
            <a:extLst>
              <a:ext uri="{FF2B5EF4-FFF2-40B4-BE49-F238E27FC236}">
                <a16:creationId xmlns:a16="http://schemas.microsoft.com/office/drawing/2014/main" id="{675B37E6-3454-46A5-B026-40C635D49F3A}"/>
              </a:ext>
            </a:extLst>
          </p:cNvPr>
          <p:cNvSpPr txBox="1"/>
          <p:nvPr/>
        </p:nvSpPr>
        <p:spPr>
          <a:xfrm>
            <a:off x="7219626" y="408426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>
                <a:solidFill>
                  <a:prstClr val="black"/>
                </a:solidFill>
              </a:rPr>
              <a:t>Classifier</a:t>
            </a:r>
          </a:p>
        </p:txBody>
      </p:sp>
      <p:graphicFrame>
        <p:nvGraphicFramePr>
          <p:cNvPr id="91" name="Object 90">
            <a:hlinkClick r:id="" action="ppaction://ole?verb=0"/>
            <a:extLst>
              <a:ext uri="{FF2B5EF4-FFF2-40B4-BE49-F238E27FC236}">
                <a16:creationId xmlns:a16="http://schemas.microsoft.com/office/drawing/2014/main" id="{3798A129-6625-4014-8BDB-0AF34D6F6F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59192" y="4382444"/>
          <a:ext cx="266141" cy="3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8" r:id="rId8" imgW="152400" imgH="177165" progId="Equation.KSEE3">
                  <p:embed/>
                </p:oleObj>
              </mc:Choice>
              <mc:Fallback>
                <p:oleObj r:id="rId8" imgW="152400" imgH="177165" progId="Equation.KSEE3">
                  <p:embed/>
                  <p:pic>
                    <p:nvPicPr>
                      <p:cNvPr id="110" name="Object 10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007F1A8-B2FD-4117-A9DB-A34A31BDA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9192" y="4382444"/>
                        <a:ext cx="266141" cy="3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Rectangle 119">
            <a:extLst>
              <a:ext uri="{FF2B5EF4-FFF2-40B4-BE49-F238E27FC236}">
                <a16:creationId xmlns:a16="http://schemas.microsoft.com/office/drawing/2014/main" id="{763051C9-AF7D-4E98-88A1-1DDD66CBF154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D02044D-7891-44AD-88BF-BE2B72B840EE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897DE85-56C3-45D3-A173-A82183FC5991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125" name="Diamond 124">
            <a:extLst>
              <a:ext uri="{FF2B5EF4-FFF2-40B4-BE49-F238E27FC236}">
                <a16:creationId xmlns:a16="http://schemas.microsoft.com/office/drawing/2014/main" id="{EB85E5E8-2225-4C7B-9374-52EC48FC6F89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27" name="Object 126">
            <a:extLst>
              <a:ext uri="{FF2B5EF4-FFF2-40B4-BE49-F238E27FC236}">
                <a16:creationId xmlns:a16="http://schemas.microsoft.com/office/drawing/2014/main" id="{A34B236F-131F-49FE-9285-9CFAC59E25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" name="Equation" r:id="rId10" imgW="191770" imgH="210185" progId="Equation.3">
                  <p:embed/>
                </p:oleObj>
              </mc:Choice>
              <mc:Fallback>
                <p:oleObj name="Equation" r:id="rId10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Rounded Rectangle 312">
            <a:extLst>
              <a:ext uri="{FF2B5EF4-FFF2-40B4-BE49-F238E27FC236}">
                <a16:creationId xmlns:a16="http://schemas.microsoft.com/office/drawing/2014/main" id="{9A830B41-55B1-4DAA-B058-3298A54D1EF3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34" name="Object 133">
            <a:hlinkClick r:id="" action="ppaction://ole?verb=0"/>
            <a:extLst>
              <a:ext uri="{FF2B5EF4-FFF2-40B4-BE49-F238E27FC236}">
                <a16:creationId xmlns:a16="http://schemas.microsoft.com/office/drawing/2014/main" id="{F69377CB-F381-49E3-8F2E-9C44FBEF0C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0" r:id="rId12" imgW="177165" imgH="228600" progId="Equation.KSEE3">
                  <p:embed/>
                </p:oleObj>
              </mc:Choice>
              <mc:Fallback>
                <p:oleObj r:id="rId12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Text Box 63">
            <a:extLst>
              <a:ext uri="{FF2B5EF4-FFF2-40B4-BE49-F238E27FC236}">
                <a16:creationId xmlns:a16="http://schemas.microsoft.com/office/drawing/2014/main" id="{2C3B7EE2-B28E-4E54-9544-23FB37DC8F85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B158466-850B-4C39-A91C-3300A6FDF3B2}"/>
              </a:ext>
            </a:extLst>
          </p:cNvPr>
          <p:cNvSpPr/>
          <p:nvPr/>
        </p:nvSpPr>
        <p:spPr>
          <a:xfrm>
            <a:off x="8530011" y="3323404"/>
            <a:ext cx="1336309" cy="24680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Diamond 139">
            <a:extLst>
              <a:ext uri="{FF2B5EF4-FFF2-40B4-BE49-F238E27FC236}">
                <a16:creationId xmlns:a16="http://schemas.microsoft.com/office/drawing/2014/main" id="{0B4BB58C-0B9F-4FD4-A5C1-8B418A095E23}"/>
              </a:ext>
            </a:extLst>
          </p:cNvPr>
          <p:cNvSpPr/>
          <p:nvPr/>
        </p:nvSpPr>
        <p:spPr>
          <a:xfrm>
            <a:off x="10176453" y="2036929"/>
            <a:ext cx="652429" cy="593753"/>
          </a:xfrm>
          <a:prstGeom prst="diamon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47" name="Object 146">
            <a:extLst>
              <a:ext uri="{FF2B5EF4-FFF2-40B4-BE49-F238E27FC236}">
                <a16:creationId xmlns:a16="http://schemas.microsoft.com/office/drawing/2014/main" id="{FFAFADEA-F75F-403A-A4DF-0A7BA9536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1564" y="2173353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" name="Equation" r:id="rId14" imgW="191770" imgH="210185" progId="Equation.3">
                  <p:embed/>
                </p:oleObj>
              </mc:Choice>
              <mc:Fallback>
                <p:oleObj name="Equation" r:id="rId14" imgW="191770" imgH="210185" progId="Equation.3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66454F60-6107-4DD6-91FE-F6F9F505B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61564" y="2173353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60F5588-A4FE-47FB-8ADC-0952704E77E3}"/>
              </a:ext>
            </a:extLst>
          </p:cNvPr>
          <p:cNvCxnSpPr>
            <a:endCxn id="140" idx="1"/>
          </p:cNvCxnSpPr>
          <p:nvPr/>
        </p:nvCxnSpPr>
        <p:spPr>
          <a:xfrm flipV="1">
            <a:off x="9572746" y="2333805"/>
            <a:ext cx="603711" cy="488249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52" name="Elbow Connector 325">
            <a:extLst>
              <a:ext uri="{FF2B5EF4-FFF2-40B4-BE49-F238E27FC236}">
                <a16:creationId xmlns:a16="http://schemas.microsoft.com/office/drawing/2014/main" id="{E80139A6-926A-43BA-8D41-E4E325C6475A}"/>
              </a:ext>
            </a:extLst>
          </p:cNvPr>
          <p:cNvCxnSpPr>
            <a:stCxn id="120" idx="0"/>
            <a:endCxn id="140" idx="0"/>
          </p:cNvCxnSpPr>
          <p:nvPr/>
        </p:nvCxnSpPr>
        <p:spPr>
          <a:xfrm rot="16200000" flipH="1">
            <a:off x="5460828" y="-3004911"/>
            <a:ext cx="369513" cy="9714166"/>
          </a:xfrm>
          <a:prstGeom prst="bentConnector3">
            <a:avLst>
              <a:gd name="adj1" fmla="val -108766"/>
            </a:avLst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2F772AA-E492-4635-B675-9FA466C6E889}"/>
                  </a:ext>
                </a:extLst>
              </p:cNvPr>
              <p:cNvSpPr txBox="1"/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2F772AA-E492-4635-B675-9FA466C6E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C05C62F-3AD4-4C54-BE73-ABF4BA2F2F6A}"/>
              </a:ext>
            </a:extLst>
          </p:cNvPr>
          <p:cNvCxnSpPr>
            <a:endCxn id="157" idx="6"/>
          </p:cNvCxnSpPr>
          <p:nvPr/>
        </p:nvCxnSpPr>
        <p:spPr>
          <a:xfrm flipH="1">
            <a:off x="6775435" y="1619497"/>
            <a:ext cx="2078866" cy="1083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B066C42-984E-4634-B1A9-E995F88154D4}"/>
              </a:ext>
            </a:extLst>
          </p:cNvPr>
          <p:cNvCxnSpPr/>
          <p:nvPr/>
        </p:nvCxnSpPr>
        <p:spPr>
          <a:xfrm>
            <a:off x="6503877" y="1266010"/>
            <a:ext cx="0" cy="18679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88BAD92-219E-4949-9D10-74566430D721}"/>
                  </a:ext>
                </a:extLst>
              </p:cNvPr>
              <p:cNvSpPr txBox="1"/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88BAD92-219E-4949-9D10-74566430D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F7692BC-B3E2-42B2-BCAE-55951BAE329F}"/>
                  </a:ext>
                </a:extLst>
              </p:cNvPr>
              <p:cNvSpPr txBox="1"/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F7692BC-B3E2-42B2-BCAE-55951BAE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blipFill>
                <a:blip r:embed="rId18"/>
                <a:stretch>
                  <a:fillRect b="-1667"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0CE6EE8-8950-46BC-88DC-A53166BD754C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0CE6EE8-8950-46BC-88DC-A53166BD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DBB798DD-6518-4DD1-B7C4-0C9C368625B8}"/>
              </a:ext>
            </a:extLst>
          </p:cNvPr>
          <p:cNvCxnSpPr>
            <a:stCxn id="140" idx="3"/>
            <a:endCxn id="172" idx="2"/>
          </p:cNvCxnSpPr>
          <p:nvPr/>
        </p:nvCxnSpPr>
        <p:spPr>
          <a:xfrm flipV="1">
            <a:off x="10828882" y="2137135"/>
            <a:ext cx="257721" cy="196671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A2BEBE1-AA4C-4130-A027-9FF4CBCE304E}"/>
              </a:ext>
            </a:extLst>
          </p:cNvPr>
          <p:cNvCxnSpPr>
            <a:stCxn id="125" idx="1"/>
            <a:endCxn id="177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40C8D9F8-4951-4016-B21C-8D08036CB846}"/>
              </a:ext>
            </a:extLst>
          </p:cNvPr>
          <p:cNvCxnSpPr>
            <a:stCxn id="76" idx="2"/>
            <a:endCxn id="125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A40EFD9B-A978-4CFD-AA21-B6B29E54F509}"/>
              </a:ext>
            </a:extLst>
          </p:cNvPr>
          <p:cNvCxnSpPr>
            <a:stCxn id="124" idx="0"/>
            <a:endCxn id="125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72AD1452-A25A-4833-94C3-6092347E0254}"/>
              </a:ext>
            </a:extLst>
          </p:cNvPr>
          <p:cNvCxnSpPr>
            <a:endCxn id="173" idx="2"/>
          </p:cNvCxnSpPr>
          <p:nvPr/>
        </p:nvCxnSpPr>
        <p:spPr>
          <a:xfrm>
            <a:off x="9572743" y="3762266"/>
            <a:ext cx="1513860" cy="1124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A4259A5-A192-48F1-9CD5-D4E1003D113C}"/>
              </a:ext>
            </a:extLst>
          </p:cNvPr>
          <p:cNvSpPr/>
          <p:nvPr/>
        </p:nvSpPr>
        <p:spPr>
          <a:xfrm>
            <a:off x="10876904" y="3156596"/>
            <a:ext cx="962513" cy="25131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label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126F0741-BCB2-4C3D-BA0A-DF930973DA7A}"/>
              </a:ext>
            </a:extLst>
          </p:cNvPr>
          <p:cNvCxnSpPr>
            <a:stCxn id="185" idx="2"/>
            <a:endCxn id="173" idx="0"/>
          </p:cNvCxnSpPr>
          <p:nvPr/>
        </p:nvCxnSpPr>
        <p:spPr>
          <a:xfrm>
            <a:off x="11358161" y="3407910"/>
            <a:ext cx="0" cy="18193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187" name="Text Box 63">
            <a:extLst>
              <a:ext uri="{FF2B5EF4-FFF2-40B4-BE49-F238E27FC236}">
                <a16:creationId xmlns:a16="http://schemas.microsoft.com/office/drawing/2014/main" id="{70F10DD9-2EC8-4C9C-AFD9-4EEA8FA40798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188" name="Object 187">
            <a:hlinkClick r:id="" action="ppaction://ole?verb=0"/>
            <a:extLst>
              <a:ext uri="{FF2B5EF4-FFF2-40B4-BE49-F238E27FC236}">
                <a16:creationId xmlns:a16="http://schemas.microsoft.com/office/drawing/2014/main" id="{0314252B-C801-45FC-9E14-7308E04C5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" r:id="rId20" imgW="152400" imgH="165100" progId="Equation.KSEE3">
                  <p:embed/>
                </p:oleObj>
              </mc:Choice>
              <mc:Fallback>
                <p:oleObj r:id="rId20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Rectangle 188">
            <a:extLst>
              <a:ext uri="{FF2B5EF4-FFF2-40B4-BE49-F238E27FC236}">
                <a16:creationId xmlns:a16="http://schemas.microsoft.com/office/drawing/2014/main" id="{BDB13FA2-9912-430B-B6BF-D37EFE9C10F7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09AF012-9B34-407F-B691-C53EFCAFB025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E989E0E-1AF2-44CC-89D1-AC5A4BF206C1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CC109FB-BF53-44C8-B3C0-E40F03EFDBE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FD39C4A-88CD-4162-9A08-1F548B90A2F3}"/>
              </a:ext>
            </a:extLst>
          </p:cNvPr>
          <p:cNvPicPr/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9283" r="50557" b="38528"/>
          <a:stretch>
            <a:fillRect/>
          </a:stretch>
        </p:blipFill>
        <p:spPr>
          <a:xfrm>
            <a:off x="8854299" y="2459726"/>
            <a:ext cx="718443" cy="718443"/>
          </a:xfrm>
          <a:prstGeom prst="rect">
            <a:avLst/>
          </a:prstGeom>
        </p:spPr>
      </p:pic>
      <p:sp>
        <p:nvSpPr>
          <p:cNvPr id="194" name="Right Arrow 357">
            <a:extLst>
              <a:ext uri="{FF2B5EF4-FFF2-40B4-BE49-F238E27FC236}">
                <a16:creationId xmlns:a16="http://schemas.microsoft.com/office/drawing/2014/main" id="{2EAFE5FB-7FDC-4D59-8D8E-97F34A15220C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5" name="Right Arrow 358">
            <a:extLst>
              <a:ext uri="{FF2B5EF4-FFF2-40B4-BE49-F238E27FC236}">
                <a16:creationId xmlns:a16="http://schemas.microsoft.com/office/drawing/2014/main" id="{29909F4F-5CB3-4543-A97C-6B99A5487644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6" name="Right Arrow 359">
            <a:extLst>
              <a:ext uri="{FF2B5EF4-FFF2-40B4-BE49-F238E27FC236}">
                <a16:creationId xmlns:a16="http://schemas.microsoft.com/office/drawing/2014/main" id="{FCCB72E3-DD40-43C4-88F2-15D452DF25A4}"/>
              </a:ext>
            </a:extLst>
          </p:cNvPr>
          <p:cNvSpPr/>
          <p:nvPr/>
        </p:nvSpPr>
        <p:spPr>
          <a:xfrm>
            <a:off x="3603804" y="2243456"/>
            <a:ext cx="333765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7" name="Right Arrow 371">
            <a:extLst>
              <a:ext uri="{FF2B5EF4-FFF2-40B4-BE49-F238E27FC236}">
                <a16:creationId xmlns:a16="http://schemas.microsoft.com/office/drawing/2014/main" id="{80E72C4B-3BD2-49D9-8FA0-AAB9B1FFE1B7}"/>
              </a:ext>
            </a:extLst>
          </p:cNvPr>
          <p:cNvSpPr/>
          <p:nvPr/>
        </p:nvSpPr>
        <p:spPr>
          <a:xfrm>
            <a:off x="7049505" y="2131582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8" name="Right Arrow 374">
            <a:extLst>
              <a:ext uri="{FF2B5EF4-FFF2-40B4-BE49-F238E27FC236}">
                <a16:creationId xmlns:a16="http://schemas.microsoft.com/office/drawing/2014/main" id="{C5EE3986-DED9-4F49-8443-E79FBCC3590C}"/>
              </a:ext>
            </a:extLst>
          </p:cNvPr>
          <p:cNvSpPr/>
          <p:nvPr/>
        </p:nvSpPr>
        <p:spPr>
          <a:xfrm>
            <a:off x="8424708" y="1807263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9" name="Right Arrow 375">
            <a:extLst>
              <a:ext uri="{FF2B5EF4-FFF2-40B4-BE49-F238E27FC236}">
                <a16:creationId xmlns:a16="http://schemas.microsoft.com/office/drawing/2014/main" id="{FAA1FDFA-C538-4D82-95BF-A7EE8EC7F421}"/>
              </a:ext>
            </a:extLst>
          </p:cNvPr>
          <p:cNvSpPr/>
          <p:nvPr/>
        </p:nvSpPr>
        <p:spPr>
          <a:xfrm>
            <a:off x="7049505" y="2336687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0" name="Right Arrow 393">
            <a:extLst>
              <a:ext uri="{FF2B5EF4-FFF2-40B4-BE49-F238E27FC236}">
                <a16:creationId xmlns:a16="http://schemas.microsoft.com/office/drawing/2014/main" id="{3161F56B-A7D7-4E0E-8702-A6E9E3012907}"/>
              </a:ext>
            </a:extLst>
          </p:cNvPr>
          <p:cNvSpPr/>
          <p:nvPr/>
        </p:nvSpPr>
        <p:spPr>
          <a:xfrm>
            <a:off x="7053572" y="4190796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1" name="Right Arrow 395">
            <a:extLst>
              <a:ext uri="{FF2B5EF4-FFF2-40B4-BE49-F238E27FC236}">
                <a16:creationId xmlns:a16="http://schemas.microsoft.com/office/drawing/2014/main" id="{16D5D951-4DCD-4011-AF56-1F28C702402B}"/>
              </a:ext>
            </a:extLst>
          </p:cNvPr>
          <p:cNvSpPr/>
          <p:nvPr/>
        </p:nvSpPr>
        <p:spPr>
          <a:xfrm>
            <a:off x="5308539" y="3195829"/>
            <a:ext cx="56570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2" name="Right Arrow 396">
            <a:extLst>
              <a:ext uri="{FF2B5EF4-FFF2-40B4-BE49-F238E27FC236}">
                <a16:creationId xmlns:a16="http://schemas.microsoft.com/office/drawing/2014/main" id="{0E62C301-EB29-42C8-BC33-5322D52E5A3B}"/>
              </a:ext>
            </a:extLst>
          </p:cNvPr>
          <p:cNvSpPr/>
          <p:nvPr/>
        </p:nvSpPr>
        <p:spPr>
          <a:xfrm>
            <a:off x="3608242" y="4238012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3" name="Right Arrow 397">
            <a:extLst>
              <a:ext uri="{FF2B5EF4-FFF2-40B4-BE49-F238E27FC236}">
                <a16:creationId xmlns:a16="http://schemas.microsoft.com/office/drawing/2014/main" id="{DECA4AE9-9C99-42E7-852B-45BDC5544DC7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4" name="Right Arrow 398">
            <a:extLst>
              <a:ext uri="{FF2B5EF4-FFF2-40B4-BE49-F238E27FC236}">
                <a16:creationId xmlns:a16="http://schemas.microsoft.com/office/drawing/2014/main" id="{DD1827C3-B575-4DD4-A413-24571E343C74}"/>
              </a:ext>
            </a:extLst>
          </p:cNvPr>
          <p:cNvSpPr/>
          <p:nvPr/>
        </p:nvSpPr>
        <p:spPr>
          <a:xfrm>
            <a:off x="8424708" y="2696027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5" name="Right Arrow 399">
            <a:extLst>
              <a:ext uri="{FF2B5EF4-FFF2-40B4-BE49-F238E27FC236}">
                <a16:creationId xmlns:a16="http://schemas.microsoft.com/office/drawing/2014/main" id="{94EFA6A6-BD06-4B4D-B79B-1DE079BEA402}"/>
              </a:ext>
            </a:extLst>
          </p:cNvPr>
          <p:cNvSpPr/>
          <p:nvPr/>
        </p:nvSpPr>
        <p:spPr>
          <a:xfrm>
            <a:off x="8416088" y="3810662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06" name="Content Placeholder 11">
            <a:hlinkClick r:id="" action="ppaction://ole?verb=0"/>
            <a:extLst>
              <a:ext uri="{FF2B5EF4-FFF2-40B4-BE49-F238E27FC236}">
                <a16:creationId xmlns:a16="http://schemas.microsoft.com/office/drawing/2014/main" id="{9920711E-6A5A-4912-A2AE-F8B4F36C3D51}"/>
              </a:ext>
            </a:extLst>
          </p:cNvPr>
          <p:cNvGraphicFramePr/>
          <p:nvPr/>
        </p:nvGraphicFramePr>
        <p:xfrm>
          <a:off x="7795327" y="2396173"/>
          <a:ext cx="229503" cy="3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3" r:id="rId24" imgW="165100" imgH="177165" progId="Equation.KSEE3">
                  <p:embed/>
                </p:oleObj>
              </mc:Choice>
              <mc:Fallback>
                <p:oleObj r:id="rId24" imgW="165100" imgH="177165" progId="Equation.KSEE3">
                  <p:embed/>
                  <p:pic>
                    <p:nvPicPr>
                      <p:cNvPr id="174" name="Content Placeholder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39E8FF6-865C-4821-BF12-09CEA75E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795327" y="2396173"/>
                        <a:ext cx="229503" cy="3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" name="Oval 206">
            <a:extLst>
              <a:ext uri="{FF2B5EF4-FFF2-40B4-BE49-F238E27FC236}">
                <a16:creationId xmlns:a16="http://schemas.microsoft.com/office/drawing/2014/main" id="{E5D0E96A-414A-4240-9707-DFB2582040AC}"/>
              </a:ext>
            </a:extLst>
          </p:cNvPr>
          <p:cNvSpPr/>
          <p:nvPr/>
        </p:nvSpPr>
        <p:spPr>
          <a:xfrm>
            <a:off x="6223778" y="146508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B14577A-8657-4F51-A35A-1CB3442BA000}"/>
              </a:ext>
            </a:extLst>
          </p:cNvPr>
          <p:cNvSpPr/>
          <p:nvPr/>
        </p:nvSpPr>
        <p:spPr>
          <a:xfrm>
            <a:off x="11094790" y="1983090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9E34243-598A-4ED7-A849-E5AF5D67F336}"/>
              </a:ext>
            </a:extLst>
          </p:cNvPr>
          <p:cNvSpPr/>
          <p:nvPr/>
        </p:nvSpPr>
        <p:spPr>
          <a:xfrm>
            <a:off x="11094790" y="359527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103A2312-E030-4476-8C6D-10F88AACAD4D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46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8650-9D22-D04D-BCD0-8141D0EC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407CBB7-7AED-4BDB-A32A-FD206F42D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90" y="5475110"/>
            <a:ext cx="3871061" cy="468000"/>
          </a:xfrm>
          <a:prstGeom prst="rect">
            <a:avLst/>
          </a:prstGeom>
        </p:spPr>
      </p:pic>
      <p:sp>
        <p:nvSpPr>
          <p:cNvPr id="85" name="Rounded Rectangle 288">
            <a:extLst>
              <a:ext uri="{FF2B5EF4-FFF2-40B4-BE49-F238E27FC236}">
                <a16:creationId xmlns:a16="http://schemas.microsoft.com/office/drawing/2014/main" id="{973632E4-B688-4876-9B29-F543029A7BE7}"/>
              </a:ext>
            </a:extLst>
          </p:cNvPr>
          <p:cNvSpPr/>
          <p:nvPr/>
        </p:nvSpPr>
        <p:spPr>
          <a:xfrm>
            <a:off x="3936236" y="1966944"/>
            <a:ext cx="3116291" cy="2727211"/>
          </a:xfrm>
          <a:prstGeom prst="roundRect">
            <a:avLst>
              <a:gd name="adj" fmla="val 6310"/>
            </a:avLst>
          </a:prstGeom>
          <a:solidFill>
            <a:srgbClr val="9BBB59">
              <a:lumMod val="40000"/>
              <a:lumOff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6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49E464C5-B8DD-4190-BD69-412FFAC94329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39891" r="70723" b="38453"/>
          <a:stretch>
            <a:fillRect/>
          </a:stretch>
        </p:blipFill>
        <p:spPr>
          <a:xfrm>
            <a:off x="429279" y="1966940"/>
            <a:ext cx="718443" cy="718443"/>
          </a:xfrm>
          <a:prstGeom prst="rect">
            <a:avLst/>
          </a:prstGeom>
        </p:spPr>
      </p:pic>
      <p:pic>
        <p:nvPicPr>
          <p:cNvPr id="87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06AEEEE9-4E22-4637-9AE4-F6F84068458D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9" t="39528" r="10038" b="38661"/>
          <a:stretch>
            <a:fillRect/>
          </a:stretch>
        </p:blipFill>
        <p:spPr>
          <a:xfrm>
            <a:off x="8854299" y="3542830"/>
            <a:ext cx="718443" cy="718443"/>
          </a:xfrm>
          <a:prstGeom prst="rect">
            <a:avLst/>
          </a:prstGeom>
        </p:spPr>
      </p:pic>
      <p:pic>
        <p:nvPicPr>
          <p:cNvPr id="88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98377515-8A43-4E94-879E-F6F077572AC7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9" t="39590" r="50603" b="38741"/>
          <a:stretch>
            <a:fillRect/>
          </a:stretch>
        </p:blipFill>
        <p:spPr>
          <a:xfrm>
            <a:off x="2881596" y="1966940"/>
            <a:ext cx="718443" cy="718443"/>
          </a:xfrm>
          <a:prstGeom prst="rect">
            <a:avLst/>
          </a:prstGeom>
        </p:spPr>
      </p:pic>
      <p:pic>
        <p:nvPicPr>
          <p:cNvPr id="89" name="1002_44.png" descr="/Users/chengchen/Dropbox/Publication/[2019]AAAI/AAAI_2019_v3bk/1002_44.png">
            <a:extLst>
              <a:ext uri="{FF2B5EF4-FFF2-40B4-BE49-F238E27FC236}">
                <a16:creationId xmlns:a16="http://schemas.microsoft.com/office/drawing/2014/main" id="{7A144BAA-8534-425C-B278-961F03D261F0}"/>
              </a:ext>
            </a:extLst>
          </p:cNvPr>
          <p:cNvPicPr/>
          <p:nvPr/>
        </p:nvPicPr>
        <p:blipFill rotWithShape="1">
          <a:blip r:embed="rId6" r:link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03" t="39194" r="30311" b="38320"/>
          <a:stretch>
            <a:fillRect/>
          </a:stretch>
        </p:blipFill>
        <p:spPr>
          <a:xfrm>
            <a:off x="8854299" y="1521366"/>
            <a:ext cx="718443" cy="71844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212F0F4A-E4FF-4515-9CED-6AB1E75083B1}"/>
              </a:ext>
            </a:extLst>
          </p:cNvPr>
          <p:cNvSpPr/>
          <p:nvPr/>
        </p:nvSpPr>
        <p:spPr>
          <a:xfrm>
            <a:off x="8473107" y="1312919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Reconstructed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69DFE85-6FE6-49E1-A272-4E1CEBF00E2A}"/>
              </a:ext>
            </a:extLst>
          </p:cNvPr>
          <p:cNvSpPr/>
          <p:nvPr/>
        </p:nvSpPr>
        <p:spPr>
          <a:xfrm>
            <a:off x="8473107" y="2255696"/>
            <a:ext cx="1480837" cy="19801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5" name="Trapezoid 124">
            <a:extLst>
              <a:ext uri="{FF2B5EF4-FFF2-40B4-BE49-F238E27FC236}">
                <a16:creationId xmlns:a16="http://schemas.microsoft.com/office/drawing/2014/main" id="{A7C89D6C-34E6-4DFE-9A5D-57BADD814738}"/>
              </a:ext>
            </a:extLst>
          </p:cNvPr>
          <p:cNvSpPr/>
          <p:nvPr/>
        </p:nvSpPr>
        <p:spPr>
          <a:xfrm rot="5400000">
            <a:off x="3980743" y="2840156"/>
            <a:ext cx="1568482" cy="1062691"/>
          </a:xfrm>
          <a:prstGeom prst="trapezoid">
            <a:avLst/>
          </a:prstGeom>
          <a:gradFill rotWithShape="1"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algn="ctr" defTabSz="1321139"/>
            <a:endParaRPr lang="en-US" sz="154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A8795AE1-5020-4DC7-B071-C38EA0BD6F10}"/>
              </a:ext>
            </a:extLst>
          </p:cNvPr>
          <p:cNvGrpSpPr/>
          <p:nvPr/>
        </p:nvGrpSpPr>
        <p:grpSpPr>
          <a:xfrm>
            <a:off x="5789227" y="2587544"/>
            <a:ext cx="1043839" cy="1567918"/>
            <a:chOff x="3175" y="4266"/>
            <a:chExt cx="1231" cy="1516"/>
          </a:xfrm>
          <a:gradFill>
            <a:gsLst>
              <a:gs pos="0">
                <a:srgbClr val="8064A2">
                  <a:lumMod val="60000"/>
                  <a:lumOff val="40000"/>
                </a:srgbClr>
              </a:gs>
              <a:gs pos="69000">
                <a:srgbClr val="F79646">
                  <a:lumMod val="40000"/>
                  <a:lumOff val="60000"/>
                </a:srgbClr>
              </a:gs>
              <a:gs pos="100000">
                <a:srgbClr val="F79646">
                  <a:lumMod val="105000"/>
                  <a:satMod val="109000"/>
                  <a:tint val="81000"/>
                </a:srgbClr>
              </a:gs>
            </a:gsLst>
            <a:lin ang="10800000" scaled="1"/>
          </a:gra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392EF45-CBBA-4978-8265-2F19B43FDDDF}"/>
                </a:ext>
              </a:extLst>
            </p:cNvPr>
            <p:cNvSpPr/>
            <p:nvPr/>
          </p:nvSpPr>
          <p:spPr>
            <a:xfrm>
              <a:off x="3175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6BC6733-B100-45F0-A9A0-622FDAF18C64}"/>
                </a:ext>
              </a:extLst>
            </p:cNvPr>
            <p:cNvSpPr/>
            <p:nvPr/>
          </p:nvSpPr>
          <p:spPr>
            <a:xfrm>
              <a:off x="3302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A11DE8C-92AD-49CA-A835-797EF481232F}"/>
                </a:ext>
              </a:extLst>
            </p:cNvPr>
            <p:cNvSpPr/>
            <p:nvPr/>
          </p:nvSpPr>
          <p:spPr>
            <a:xfrm>
              <a:off x="3429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594AC72-725C-43F3-B458-CD6B7B3A800B}"/>
                </a:ext>
              </a:extLst>
            </p:cNvPr>
            <p:cNvSpPr/>
            <p:nvPr/>
          </p:nvSpPr>
          <p:spPr>
            <a:xfrm>
              <a:off x="3556" y="4266"/>
              <a:ext cx="850" cy="1517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pPr algn="ctr" defTabSz="1321139"/>
              <a:endParaRPr lang="en-US" sz="198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9CF1915-0A04-4EA1-BF84-1A8A365C8131}"/>
              </a:ext>
            </a:extLst>
          </p:cNvPr>
          <p:cNvSpPr/>
          <p:nvPr/>
        </p:nvSpPr>
        <p:spPr>
          <a:xfrm>
            <a:off x="4286602" y="2046678"/>
            <a:ext cx="2399098" cy="3083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Synergistic</a:t>
            </a:r>
            <a:r>
              <a:rPr lang="zh-CN" altLang="en-US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2200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Learning</a:t>
            </a:r>
            <a:endParaRPr lang="en-US" sz="22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rapezoid 172">
            <a:extLst>
              <a:ext uri="{FF2B5EF4-FFF2-40B4-BE49-F238E27FC236}">
                <a16:creationId xmlns:a16="http://schemas.microsoft.com/office/drawing/2014/main" id="{F507F6D4-2842-4FB0-AD22-D8C5D88673EE}"/>
              </a:ext>
            </a:extLst>
          </p:cNvPr>
          <p:cNvSpPr/>
          <p:nvPr/>
        </p:nvSpPr>
        <p:spPr>
          <a:xfrm rot="16200000" flipH="1">
            <a:off x="7320669" y="1825166"/>
            <a:ext cx="1178216" cy="1012782"/>
          </a:xfrm>
          <a:prstGeom prst="trapezoi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Text Box 64">
            <a:extLst>
              <a:ext uri="{FF2B5EF4-FFF2-40B4-BE49-F238E27FC236}">
                <a16:creationId xmlns:a16="http://schemas.microsoft.com/office/drawing/2014/main" id="{72405D3C-FDBE-4418-94DC-BFDD884EE7B0}"/>
              </a:ext>
            </a:extLst>
          </p:cNvPr>
          <p:cNvSpPr txBox="1"/>
          <p:nvPr/>
        </p:nvSpPr>
        <p:spPr>
          <a:xfrm>
            <a:off x="7214119" y="207644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Decoder</a:t>
            </a:r>
          </a:p>
        </p:txBody>
      </p:sp>
      <p:sp>
        <p:nvSpPr>
          <p:cNvPr id="181" name="Trapezoid 180">
            <a:extLst>
              <a:ext uri="{FF2B5EF4-FFF2-40B4-BE49-F238E27FC236}">
                <a16:creationId xmlns:a16="http://schemas.microsoft.com/office/drawing/2014/main" id="{2448A6A6-CFB0-439A-B440-985079E8DAF1}"/>
              </a:ext>
            </a:extLst>
          </p:cNvPr>
          <p:cNvSpPr/>
          <p:nvPr/>
        </p:nvSpPr>
        <p:spPr>
          <a:xfrm rot="16200000" flipH="1">
            <a:off x="7320589" y="3877687"/>
            <a:ext cx="1178216" cy="1012782"/>
          </a:xfrm>
          <a:prstGeom prst="trapezoi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algn="ctr" defTabSz="1321139"/>
            <a:endParaRPr lang="en-US" sz="132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2" name="Text Box 67">
            <a:extLst>
              <a:ext uri="{FF2B5EF4-FFF2-40B4-BE49-F238E27FC236}">
                <a16:creationId xmlns:a16="http://schemas.microsoft.com/office/drawing/2014/main" id="{B1D4CBBE-8485-4F02-8CAA-8D911DE3D804}"/>
              </a:ext>
            </a:extLst>
          </p:cNvPr>
          <p:cNvSpPr txBox="1"/>
          <p:nvPr/>
        </p:nvSpPr>
        <p:spPr>
          <a:xfrm>
            <a:off x="7219626" y="4084264"/>
            <a:ext cx="1380301" cy="35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sz="1729" kern="0">
                <a:solidFill>
                  <a:prstClr val="black"/>
                </a:solidFill>
              </a:rPr>
              <a:t>Classifier</a:t>
            </a:r>
          </a:p>
        </p:txBody>
      </p:sp>
      <p:graphicFrame>
        <p:nvGraphicFramePr>
          <p:cNvPr id="183" name="Object 182">
            <a:hlinkClick r:id="" action="ppaction://ole?verb=0"/>
            <a:extLst>
              <a:ext uri="{FF2B5EF4-FFF2-40B4-BE49-F238E27FC236}">
                <a16:creationId xmlns:a16="http://schemas.microsoft.com/office/drawing/2014/main" id="{CC2BF689-6F5C-4620-A625-DE370236DF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59192" y="4382444"/>
          <a:ext cx="266141" cy="3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7" r:id="rId8" imgW="152400" imgH="177165" progId="Equation.KSEE3">
                  <p:embed/>
                </p:oleObj>
              </mc:Choice>
              <mc:Fallback>
                <p:oleObj r:id="rId8" imgW="152400" imgH="177165" progId="Equation.KSEE3">
                  <p:embed/>
                  <p:pic>
                    <p:nvPicPr>
                      <p:cNvPr id="110" name="Object 10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E007F1A8-B2FD-4117-A9DB-A34A31BDA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59192" y="4382444"/>
                        <a:ext cx="266141" cy="3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" name="Rectangle 183">
            <a:extLst>
              <a:ext uri="{FF2B5EF4-FFF2-40B4-BE49-F238E27FC236}">
                <a16:creationId xmlns:a16="http://schemas.microsoft.com/office/drawing/2014/main" id="{75D2C9D8-6846-4FE9-8A32-916A9CDAF941}"/>
              </a:ext>
            </a:extLst>
          </p:cNvPr>
          <p:cNvSpPr/>
          <p:nvPr/>
        </p:nvSpPr>
        <p:spPr>
          <a:xfrm>
            <a:off x="366169" y="1667416"/>
            <a:ext cx="844672" cy="369656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C7C68A0-79F9-4FF2-A82F-F66BC2B7E4C1}"/>
              </a:ext>
            </a:extLst>
          </p:cNvPr>
          <p:cNvSpPr/>
          <p:nvPr/>
        </p:nvSpPr>
        <p:spPr>
          <a:xfrm>
            <a:off x="2409084" y="1727304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stylized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as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AE5539B-0913-42F4-A415-0DB535E4E707}"/>
              </a:ext>
            </a:extLst>
          </p:cNvPr>
          <p:cNvSpPr/>
          <p:nvPr/>
        </p:nvSpPr>
        <p:spPr>
          <a:xfrm>
            <a:off x="2881596" y="3765289"/>
            <a:ext cx="718443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Real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B91AE3C4-C318-4C70-9099-3E19E7487889}"/>
              </a:ext>
            </a:extLst>
          </p:cNvPr>
          <p:cNvSpPr/>
          <p:nvPr/>
        </p:nvSpPr>
        <p:spPr>
          <a:xfrm>
            <a:off x="2914603" y="2941588"/>
            <a:ext cx="652429" cy="593753"/>
          </a:xfrm>
          <a:prstGeom prst="diamond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88" name="Object 187">
            <a:extLst>
              <a:ext uri="{FF2B5EF4-FFF2-40B4-BE49-F238E27FC236}">
                <a16:creationId xmlns:a16="http://schemas.microsoft.com/office/drawing/2014/main" id="{FB623D26-BAE8-46A9-B0A2-40F9B9B1C7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1142" y="3083189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8" name="Equation" r:id="rId10" imgW="191770" imgH="210185" progId="Equation.3">
                  <p:embed/>
                </p:oleObj>
              </mc:Choice>
              <mc:Fallback>
                <p:oleObj name="Equation" r:id="rId10" imgW="191770" imgH="210185" progId="Equation.3">
                  <p:embed/>
                  <p:pic>
                    <p:nvPicPr>
                      <p:cNvPr id="115" name="Object 114">
                        <a:extLst>
                          <a:ext uri="{FF2B5EF4-FFF2-40B4-BE49-F238E27FC236}">
                            <a16:creationId xmlns:a16="http://schemas.microsoft.com/office/drawing/2014/main" id="{48CE3D28-1CEF-4A2A-A4C7-03DCA3DBF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91142" y="3083189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Rounded Rectangle 312">
            <a:extLst>
              <a:ext uri="{FF2B5EF4-FFF2-40B4-BE49-F238E27FC236}">
                <a16:creationId xmlns:a16="http://schemas.microsoft.com/office/drawing/2014/main" id="{EE63D237-8DEC-48DD-9650-0353BE2A2795}"/>
              </a:ext>
            </a:extLst>
          </p:cNvPr>
          <p:cNvSpPr/>
          <p:nvPr/>
        </p:nvSpPr>
        <p:spPr>
          <a:xfrm>
            <a:off x="1443922" y="2029328"/>
            <a:ext cx="1113674" cy="593753"/>
          </a:xfrm>
          <a:prstGeom prst="roundRect">
            <a:avLst/>
          </a:prstGeom>
          <a:solidFill>
            <a:srgbClr val="4F81BD">
              <a:lumMod val="60000"/>
              <a:lumOff val="4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0" name="Object 189">
            <a:hlinkClick r:id="" action="ppaction://ole?verb=0"/>
            <a:extLst>
              <a:ext uri="{FF2B5EF4-FFF2-40B4-BE49-F238E27FC236}">
                <a16:creationId xmlns:a16="http://schemas.microsoft.com/office/drawing/2014/main" id="{4A48DEB0-DC29-4BBA-8E30-E7BBE5C773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0187" y="2262206"/>
          <a:ext cx="308752" cy="39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9" r:id="rId12" imgW="177165" imgH="228600" progId="Equation.KSEE3">
                  <p:embed/>
                </p:oleObj>
              </mc:Choice>
              <mc:Fallback>
                <p:oleObj r:id="rId12" imgW="177165" imgH="228600" progId="Equation.KSEE3">
                  <p:embed/>
                  <p:pic>
                    <p:nvPicPr>
                      <p:cNvPr id="117" name="Object 11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4ECD6A6-8CB0-4957-AB65-EC0FF879C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50187" y="2262206"/>
                        <a:ext cx="308752" cy="398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Text Box 63">
            <a:extLst>
              <a:ext uri="{FF2B5EF4-FFF2-40B4-BE49-F238E27FC236}">
                <a16:creationId xmlns:a16="http://schemas.microsoft.com/office/drawing/2014/main" id="{2CB80F2A-2D2E-4537-9C0E-1CFDB88A38A9}"/>
              </a:ext>
            </a:extLst>
          </p:cNvPr>
          <p:cNvSpPr txBox="1"/>
          <p:nvPr/>
        </p:nvSpPr>
        <p:spPr>
          <a:xfrm>
            <a:off x="1407564" y="2049598"/>
            <a:ext cx="1193999" cy="266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Generator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AB9500D-5A4A-43C8-9AD3-6290AE2EAF92}"/>
              </a:ext>
            </a:extLst>
          </p:cNvPr>
          <p:cNvSpPr/>
          <p:nvPr/>
        </p:nvSpPr>
        <p:spPr>
          <a:xfrm>
            <a:off x="8530011" y="3323404"/>
            <a:ext cx="1336309" cy="24680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418F21B-4B1C-4303-A9F9-7C6B9EA85830}"/>
              </a:ext>
            </a:extLst>
          </p:cNvPr>
          <p:cNvSpPr/>
          <p:nvPr/>
        </p:nvSpPr>
        <p:spPr>
          <a:xfrm>
            <a:off x="8485214" y="4270416"/>
            <a:ext cx="1398402" cy="2979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Prediction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of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CT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E992339F-874E-4049-8C4A-F1FF18A062B3}"/>
              </a:ext>
            </a:extLst>
          </p:cNvPr>
          <p:cNvSpPr/>
          <p:nvPr/>
        </p:nvSpPr>
        <p:spPr>
          <a:xfrm>
            <a:off x="10176453" y="2036929"/>
            <a:ext cx="652429" cy="593753"/>
          </a:xfrm>
          <a:prstGeom prst="diamond">
            <a:avLst/>
          </a:prstGeom>
          <a:solidFill>
            <a:srgbClr val="F79646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5" name="Diamond 194">
            <a:extLst>
              <a:ext uri="{FF2B5EF4-FFF2-40B4-BE49-F238E27FC236}">
                <a16:creationId xmlns:a16="http://schemas.microsoft.com/office/drawing/2014/main" id="{36044562-F044-4759-9A2B-EA6FAC901065}"/>
              </a:ext>
            </a:extLst>
          </p:cNvPr>
          <p:cNvSpPr/>
          <p:nvPr/>
        </p:nvSpPr>
        <p:spPr>
          <a:xfrm>
            <a:off x="10131533" y="4065182"/>
            <a:ext cx="652429" cy="593753"/>
          </a:xfrm>
          <a:prstGeom prst="diamond">
            <a:avLst/>
          </a:prstGeom>
          <a:solidFill>
            <a:srgbClr val="8064A2">
              <a:lumMod val="40000"/>
              <a:lumOff val="6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1980" ker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96" name="Object 195">
            <a:extLst>
              <a:ext uri="{FF2B5EF4-FFF2-40B4-BE49-F238E27FC236}">
                <a16:creationId xmlns:a16="http://schemas.microsoft.com/office/drawing/2014/main" id="{4555FD45-FACC-4D5C-A25F-4A59588127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1564" y="2173353"/>
          <a:ext cx="299351" cy="33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0" name="Equation" r:id="rId14" imgW="191770" imgH="210185" progId="Equation.3">
                  <p:embed/>
                </p:oleObj>
              </mc:Choice>
              <mc:Fallback>
                <p:oleObj name="Equation" r:id="rId14" imgW="191770" imgH="210185" progId="Equation.3">
                  <p:embed/>
                  <p:pic>
                    <p:nvPicPr>
                      <p:cNvPr id="123" name="Object 122">
                        <a:extLst>
                          <a:ext uri="{FF2B5EF4-FFF2-40B4-BE49-F238E27FC236}">
                            <a16:creationId xmlns:a16="http://schemas.microsoft.com/office/drawing/2014/main" id="{66454F60-6107-4DD6-91FE-F6F9F505B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61564" y="2173353"/>
                        <a:ext cx="299351" cy="33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" name="Object 196">
            <a:extLst>
              <a:ext uri="{FF2B5EF4-FFF2-40B4-BE49-F238E27FC236}">
                <a16:creationId xmlns:a16="http://schemas.microsoft.com/office/drawing/2014/main" id="{BFCA1069-D0DE-46D6-9D25-B5B47069CE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97712" y="4201434"/>
          <a:ext cx="339265" cy="359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1" name="Equation" r:id="rId16" imgW="210185" imgH="228600" progId="Equation.3">
                  <p:embed/>
                </p:oleObj>
              </mc:Choice>
              <mc:Fallback>
                <p:oleObj name="Equation" r:id="rId16" imgW="210185" imgH="228600" progId="Equation.3">
                  <p:embed/>
                  <p:pic>
                    <p:nvPicPr>
                      <p:cNvPr id="124" name="Object 123">
                        <a:extLst>
                          <a:ext uri="{FF2B5EF4-FFF2-40B4-BE49-F238E27FC236}">
                            <a16:creationId xmlns:a16="http://schemas.microsoft.com/office/drawing/2014/main" id="{2183FE1F-E71E-4F90-8698-074D761DE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297712" y="4201434"/>
                        <a:ext cx="339265" cy="359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AF1D986-3E3D-40EA-82B9-BCC645D87210}"/>
              </a:ext>
            </a:extLst>
          </p:cNvPr>
          <p:cNvCxnSpPr>
            <a:endCxn id="194" idx="1"/>
          </p:cNvCxnSpPr>
          <p:nvPr/>
        </p:nvCxnSpPr>
        <p:spPr>
          <a:xfrm flipV="1">
            <a:off x="9572746" y="2333805"/>
            <a:ext cx="603711" cy="488249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C7A47E6D-EB91-410C-BBF4-C362D4A86F3D}"/>
              </a:ext>
            </a:extLst>
          </p:cNvPr>
          <p:cNvCxnSpPr>
            <a:stCxn id="87" idx="3"/>
            <a:endCxn id="195" idx="1"/>
          </p:cNvCxnSpPr>
          <p:nvPr/>
        </p:nvCxnSpPr>
        <p:spPr>
          <a:xfrm>
            <a:off x="9572746" y="3902055"/>
            <a:ext cx="558791" cy="46000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3D9214DF-C456-4A62-97D5-FEA43E38C734}"/>
              </a:ext>
            </a:extLst>
          </p:cNvPr>
          <p:cNvCxnSpPr>
            <a:endCxn id="195" idx="1"/>
          </p:cNvCxnSpPr>
          <p:nvPr/>
        </p:nvCxnSpPr>
        <p:spPr>
          <a:xfrm flipV="1">
            <a:off x="9572746" y="4362058"/>
            <a:ext cx="558791" cy="50437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1" name="Elbow Connector 325">
            <a:extLst>
              <a:ext uri="{FF2B5EF4-FFF2-40B4-BE49-F238E27FC236}">
                <a16:creationId xmlns:a16="http://schemas.microsoft.com/office/drawing/2014/main" id="{9FABBF53-0460-4311-856A-EC0073B176B1}"/>
              </a:ext>
            </a:extLst>
          </p:cNvPr>
          <p:cNvCxnSpPr>
            <a:stCxn id="184" idx="0"/>
            <a:endCxn id="194" idx="0"/>
          </p:cNvCxnSpPr>
          <p:nvPr/>
        </p:nvCxnSpPr>
        <p:spPr>
          <a:xfrm rot="16200000" flipH="1">
            <a:off x="5460828" y="-3004911"/>
            <a:ext cx="369513" cy="9714166"/>
          </a:xfrm>
          <a:prstGeom prst="bentConnector3">
            <a:avLst>
              <a:gd name="adj1" fmla="val -108766"/>
            </a:avLst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0E9A57-FACA-40DA-8161-66ED72932759}"/>
                  </a:ext>
                </a:extLst>
              </p:cNvPr>
              <p:cNvSpPr txBox="1"/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00E9A57-FACA-40DA-8161-66ED72932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319" y="1447073"/>
                <a:ext cx="543116" cy="366522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A51E575-1CF2-4E0E-83A6-7413059D771A}"/>
              </a:ext>
            </a:extLst>
          </p:cNvPr>
          <p:cNvCxnSpPr>
            <a:endCxn id="202" idx="6"/>
          </p:cNvCxnSpPr>
          <p:nvPr/>
        </p:nvCxnSpPr>
        <p:spPr>
          <a:xfrm flipH="1">
            <a:off x="6775435" y="1619497"/>
            <a:ext cx="2078866" cy="10837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4F2422D-D764-4CA6-A033-A170374A636D}"/>
              </a:ext>
            </a:extLst>
          </p:cNvPr>
          <p:cNvCxnSpPr/>
          <p:nvPr/>
        </p:nvCxnSpPr>
        <p:spPr>
          <a:xfrm>
            <a:off x="6503877" y="1266010"/>
            <a:ext cx="0" cy="186795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03E8D14-8C7D-49EF-85B9-EFEF644910E6}"/>
                  </a:ext>
                </a:extLst>
              </p:cNvPr>
              <p:cNvSpPr txBox="1"/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C03E8D14-8C7D-49EF-85B9-EFEF6449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1967174"/>
                <a:ext cx="543116" cy="339922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356CF61-E423-48A2-9887-519D6179388A}"/>
                  </a:ext>
                </a:extLst>
              </p:cNvPr>
              <p:cNvSpPr txBox="1"/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9356CF61-E423-48A2-9887-519D61793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4187855"/>
                <a:ext cx="543116" cy="377611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6C6393C-B349-44F1-A346-E214FCB0689D}"/>
                  </a:ext>
                </a:extLst>
              </p:cNvPr>
              <p:cNvSpPr txBox="1"/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6C6393C-B349-44F1-A346-E214FCB0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603" y="3589843"/>
                <a:ext cx="543116" cy="367332"/>
              </a:xfrm>
              <a:prstGeom prst="ellipse">
                <a:avLst/>
              </a:prstGeom>
              <a:blipFill>
                <a:blip r:embed="rId21"/>
                <a:stretch>
                  <a:fillRect b="-1667"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EE433D4-EA35-4136-B2AA-72A1C4706238}"/>
                  </a:ext>
                </a:extLst>
              </p:cNvPr>
              <p:cNvSpPr txBox="1"/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defTabSz="1321139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altLang="zh-CN" sz="1571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sz="1571" i="1" kern="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EE433D4-EA35-4136-B2AA-72A1C470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707" y="3059119"/>
                <a:ext cx="543116" cy="351103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20D9147-2E87-4DB9-B2F0-391B2815F5E9}"/>
              </a:ext>
            </a:extLst>
          </p:cNvPr>
          <p:cNvCxnSpPr>
            <a:stCxn id="194" idx="3"/>
            <a:endCxn id="205" idx="2"/>
          </p:cNvCxnSpPr>
          <p:nvPr/>
        </p:nvCxnSpPr>
        <p:spPr>
          <a:xfrm flipV="1">
            <a:off x="10828882" y="2137135"/>
            <a:ext cx="257721" cy="196671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EC357603-E3AC-4AE0-AFB3-DAD4C5C01DAB}"/>
              </a:ext>
            </a:extLst>
          </p:cNvPr>
          <p:cNvCxnSpPr>
            <a:stCxn id="195" idx="3"/>
            <a:endCxn id="206" idx="2"/>
          </p:cNvCxnSpPr>
          <p:nvPr/>
        </p:nvCxnSpPr>
        <p:spPr>
          <a:xfrm>
            <a:off x="10783962" y="4362059"/>
            <a:ext cx="302641" cy="14602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D0FDD443-BEE3-41D9-8DBD-D1D3CB115C86}"/>
              </a:ext>
            </a:extLst>
          </p:cNvPr>
          <p:cNvCxnSpPr>
            <a:stCxn id="187" idx="1"/>
            <a:endCxn id="208" idx="6"/>
          </p:cNvCxnSpPr>
          <p:nvPr/>
        </p:nvCxnSpPr>
        <p:spPr>
          <a:xfrm flipH="1" flipV="1">
            <a:off x="2578823" y="3234671"/>
            <a:ext cx="335780" cy="379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3AE99B0-2490-4B46-B36B-62F445A8A0A7}"/>
              </a:ext>
            </a:extLst>
          </p:cNvPr>
          <p:cNvCxnSpPr>
            <a:stCxn id="88" idx="2"/>
            <a:endCxn id="187" idx="0"/>
          </p:cNvCxnSpPr>
          <p:nvPr/>
        </p:nvCxnSpPr>
        <p:spPr>
          <a:xfrm>
            <a:off x="3240817" y="2685384"/>
            <a:ext cx="0" cy="25620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1E345A6E-F853-4F28-A839-044EA1DBB4C2}"/>
              </a:ext>
            </a:extLst>
          </p:cNvPr>
          <p:cNvCxnSpPr>
            <a:stCxn id="186" idx="0"/>
            <a:endCxn id="187" idx="2"/>
          </p:cNvCxnSpPr>
          <p:nvPr/>
        </p:nvCxnSpPr>
        <p:spPr>
          <a:xfrm flipV="1">
            <a:off x="3240817" y="3535345"/>
            <a:ext cx="0" cy="229944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BBDBCB-8812-4D77-9040-3CA30D96C0D5}"/>
              </a:ext>
            </a:extLst>
          </p:cNvPr>
          <p:cNvCxnSpPr>
            <a:endCxn id="207" idx="2"/>
          </p:cNvCxnSpPr>
          <p:nvPr/>
        </p:nvCxnSpPr>
        <p:spPr>
          <a:xfrm>
            <a:off x="9572743" y="3762266"/>
            <a:ext cx="1513860" cy="1124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A24D6F2-4B11-413B-94CB-36A6D280F1FC}"/>
              </a:ext>
            </a:extLst>
          </p:cNvPr>
          <p:cNvSpPr/>
          <p:nvPr/>
        </p:nvSpPr>
        <p:spPr>
          <a:xfrm>
            <a:off x="10876904" y="3156596"/>
            <a:ext cx="962513" cy="251314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MR</a:t>
            </a:r>
            <a:r>
              <a:rPr lang="zh-CN" altLang="en-US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493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label</a:t>
            </a:r>
            <a:endParaRPr lang="en-US" sz="1493" kern="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C0AD183-C19D-4B20-83C7-96706A454DBD}"/>
              </a:ext>
            </a:extLst>
          </p:cNvPr>
          <p:cNvCxnSpPr>
            <a:stCxn id="215" idx="2"/>
            <a:endCxn id="207" idx="0"/>
          </p:cNvCxnSpPr>
          <p:nvPr/>
        </p:nvCxnSpPr>
        <p:spPr>
          <a:xfrm>
            <a:off x="11358161" y="3407910"/>
            <a:ext cx="0" cy="181933"/>
          </a:xfrm>
          <a:prstGeom prst="straightConnector1">
            <a:avLst/>
          </a:prstGeom>
          <a:noFill/>
          <a:ln w="1270" cap="flat" cmpd="sng" algn="ctr">
            <a:solidFill>
              <a:sysClr val="windowText" lastClr="000000"/>
            </a:solidFill>
            <a:prstDash val="solid"/>
            <a:miter lim="800000"/>
            <a:tailEnd type="stealth" w="med" len="med"/>
          </a:ln>
          <a:effectLst/>
        </p:spPr>
      </p:cxnSp>
      <p:sp>
        <p:nvSpPr>
          <p:cNvPr id="217" name="Text Box 63">
            <a:extLst>
              <a:ext uri="{FF2B5EF4-FFF2-40B4-BE49-F238E27FC236}">
                <a16:creationId xmlns:a16="http://schemas.microsoft.com/office/drawing/2014/main" id="{5FE9DCB5-D206-4FAC-A770-7F244F92A43B}"/>
              </a:ext>
            </a:extLst>
          </p:cNvPr>
          <p:cNvSpPr txBox="1"/>
          <p:nvPr/>
        </p:nvSpPr>
        <p:spPr>
          <a:xfrm>
            <a:off x="4098918" y="2878636"/>
            <a:ext cx="1380301" cy="624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21139"/>
            <a:r>
              <a:rPr lang="en-US" altLang="zh-CN" sz="1729" kern="0" dirty="0">
                <a:solidFill>
                  <a:prstClr val="black"/>
                </a:solidFill>
              </a:rPr>
              <a:t>Shared</a:t>
            </a:r>
          </a:p>
          <a:p>
            <a:pPr algn="ctr" defTabSz="1321139"/>
            <a:r>
              <a:rPr lang="en-US" sz="1729" kern="0" dirty="0">
                <a:solidFill>
                  <a:prstClr val="black"/>
                </a:solidFill>
              </a:rPr>
              <a:t>Encoder</a:t>
            </a:r>
          </a:p>
        </p:txBody>
      </p:sp>
      <p:graphicFrame>
        <p:nvGraphicFramePr>
          <p:cNvPr id="218" name="Object 217">
            <a:hlinkClick r:id="" action="ppaction://ole?verb=0"/>
            <a:extLst>
              <a:ext uri="{FF2B5EF4-FFF2-40B4-BE49-F238E27FC236}">
                <a16:creationId xmlns:a16="http://schemas.microsoft.com/office/drawing/2014/main" id="{5D3DF01C-E75B-42AA-9EB8-968827C9B4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1888" y="3497216"/>
          <a:ext cx="266157" cy="28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" r:id="rId23" imgW="152400" imgH="165100" progId="Equation.KSEE3">
                  <p:embed/>
                </p:oleObj>
              </mc:Choice>
              <mc:Fallback>
                <p:oleObj r:id="rId23" imgW="152400" imgH="165100" progId="Equation.KSEE3">
                  <p:embed/>
                  <p:pic>
                    <p:nvPicPr>
                      <p:cNvPr id="149" name="Object 1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4217DEF-4F2F-43BD-9AAE-5AEAEF21EE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631888" y="3497216"/>
                        <a:ext cx="266157" cy="28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" name="Rectangle 218">
            <a:extLst>
              <a:ext uri="{FF2B5EF4-FFF2-40B4-BE49-F238E27FC236}">
                <a16:creationId xmlns:a16="http://schemas.microsoft.com/office/drawing/2014/main" id="{E51790E9-B4A9-4376-8DDC-3179CC2C93E5}"/>
              </a:ext>
            </a:extLst>
          </p:cNvPr>
          <p:cNvSpPr/>
          <p:nvPr/>
        </p:nvSpPr>
        <p:spPr>
          <a:xfrm>
            <a:off x="5467045" y="4201437"/>
            <a:ext cx="1663475" cy="248782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Feature</a:t>
            </a:r>
            <a:r>
              <a:rPr lang="zh-CN" altLang="en-US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 </a:t>
            </a:r>
            <a:r>
              <a:rPr lang="en-US" altLang="zh-CN" sz="157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Space</a:t>
            </a:r>
            <a:endParaRPr lang="en-US" sz="1571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F8C38AB-7610-43A2-9EF7-822E51B66694}"/>
              </a:ext>
            </a:extLst>
          </p:cNvPr>
          <p:cNvSpPr/>
          <p:nvPr/>
        </p:nvSpPr>
        <p:spPr>
          <a:xfrm>
            <a:off x="364118" y="2642708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Source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E910114F-5A4B-4246-9000-91E1E42DEDE9}"/>
              </a:ext>
            </a:extLst>
          </p:cNvPr>
          <p:cNvSpPr/>
          <p:nvPr/>
        </p:nvSpPr>
        <p:spPr>
          <a:xfrm>
            <a:off x="2818484" y="4662889"/>
            <a:ext cx="844672" cy="304859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321139"/>
            <a:r>
              <a:rPr lang="en-US" altLang="zh-CN" sz="1729" b="1" kern="0" dirty="0">
                <a:solidFill>
                  <a:prstClr val="black"/>
                </a:solidFill>
                <a:latin typeface="Calibri"/>
                <a:ea typeface="等线" panose="02010600030101010101" pitchFamily="2" charset="-122"/>
              </a:rPr>
              <a:t>Target</a:t>
            </a: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128D39FA-0895-496F-8735-A2727B2A2C5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39696" r="70580" b="38010"/>
          <a:stretch>
            <a:fillRect/>
          </a:stretch>
        </p:blipFill>
        <p:spPr>
          <a:xfrm>
            <a:off x="2874507" y="3982848"/>
            <a:ext cx="722378" cy="71844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47C6B3C0-D804-4EEE-A5C9-89730A57D014}"/>
              </a:ext>
            </a:extLst>
          </p:cNvPr>
          <p:cNvPicPr/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t="39283" r="50557" b="38528"/>
          <a:stretch>
            <a:fillRect/>
          </a:stretch>
        </p:blipFill>
        <p:spPr>
          <a:xfrm>
            <a:off x="8854299" y="2459726"/>
            <a:ext cx="718443" cy="718443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B3162AC0-0BE4-4846-BE72-6B3ED147721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1" t="39267" r="30123" b="38284"/>
          <a:stretch>
            <a:fillRect/>
          </a:stretch>
        </p:blipFill>
        <p:spPr>
          <a:xfrm>
            <a:off x="8845147" y="4508758"/>
            <a:ext cx="718795" cy="718443"/>
          </a:xfrm>
          <a:prstGeom prst="rect">
            <a:avLst/>
          </a:prstGeom>
        </p:spPr>
      </p:pic>
      <p:sp>
        <p:nvSpPr>
          <p:cNvPr id="225" name="Right Arrow 357">
            <a:extLst>
              <a:ext uri="{FF2B5EF4-FFF2-40B4-BE49-F238E27FC236}">
                <a16:creationId xmlns:a16="http://schemas.microsoft.com/office/drawing/2014/main" id="{87712F30-77C4-4103-8DF5-67BAF63F4220}"/>
              </a:ext>
            </a:extLst>
          </p:cNvPr>
          <p:cNvSpPr/>
          <p:nvPr/>
        </p:nvSpPr>
        <p:spPr>
          <a:xfrm>
            <a:off x="1157067" y="2247557"/>
            <a:ext cx="28285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6" name="Right Arrow 358">
            <a:extLst>
              <a:ext uri="{FF2B5EF4-FFF2-40B4-BE49-F238E27FC236}">
                <a16:creationId xmlns:a16="http://schemas.microsoft.com/office/drawing/2014/main" id="{E6A630BE-C918-4943-8A8D-B4289D6A1481}"/>
              </a:ext>
            </a:extLst>
          </p:cNvPr>
          <p:cNvSpPr/>
          <p:nvPr/>
        </p:nvSpPr>
        <p:spPr>
          <a:xfrm>
            <a:off x="2577206" y="2252113"/>
            <a:ext cx="29982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7" name="Right Arrow 359">
            <a:extLst>
              <a:ext uri="{FF2B5EF4-FFF2-40B4-BE49-F238E27FC236}">
                <a16:creationId xmlns:a16="http://schemas.microsoft.com/office/drawing/2014/main" id="{0EC26921-4364-4567-8818-FD022077FCEB}"/>
              </a:ext>
            </a:extLst>
          </p:cNvPr>
          <p:cNvSpPr/>
          <p:nvPr/>
        </p:nvSpPr>
        <p:spPr>
          <a:xfrm>
            <a:off x="3603804" y="2243456"/>
            <a:ext cx="333765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8" name="Right Arrow 371">
            <a:extLst>
              <a:ext uri="{FF2B5EF4-FFF2-40B4-BE49-F238E27FC236}">
                <a16:creationId xmlns:a16="http://schemas.microsoft.com/office/drawing/2014/main" id="{550E669F-15FE-4EEB-B0DA-5CDBD79E75A3}"/>
              </a:ext>
            </a:extLst>
          </p:cNvPr>
          <p:cNvSpPr/>
          <p:nvPr/>
        </p:nvSpPr>
        <p:spPr>
          <a:xfrm>
            <a:off x="7049505" y="2131582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9" name="Right Arrow 374">
            <a:extLst>
              <a:ext uri="{FF2B5EF4-FFF2-40B4-BE49-F238E27FC236}">
                <a16:creationId xmlns:a16="http://schemas.microsoft.com/office/drawing/2014/main" id="{6D9A9C7C-152D-4740-9874-B248E1D92E75}"/>
              </a:ext>
            </a:extLst>
          </p:cNvPr>
          <p:cNvSpPr/>
          <p:nvPr/>
        </p:nvSpPr>
        <p:spPr>
          <a:xfrm>
            <a:off x="8424708" y="1807263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0" name="Right Arrow 375">
            <a:extLst>
              <a:ext uri="{FF2B5EF4-FFF2-40B4-BE49-F238E27FC236}">
                <a16:creationId xmlns:a16="http://schemas.microsoft.com/office/drawing/2014/main" id="{743C0CF4-3600-4824-B322-D2F10316C24F}"/>
              </a:ext>
            </a:extLst>
          </p:cNvPr>
          <p:cNvSpPr/>
          <p:nvPr/>
        </p:nvSpPr>
        <p:spPr>
          <a:xfrm>
            <a:off x="7049505" y="2336687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1" name="Right Arrow 393">
            <a:extLst>
              <a:ext uri="{FF2B5EF4-FFF2-40B4-BE49-F238E27FC236}">
                <a16:creationId xmlns:a16="http://schemas.microsoft.com/office/drawing/2014/main" id="{A325F92C-0E67-41D5-B238-A520BF0DD1AA}"/>
              </a:ext>
            </a:extLst>
          </p:cNvPr>
          <p:cNvSpPr/>
          <p:nvPr/>
        </p:nvSpPr>
        <p:spPr>
          <a:xfrm>
            <a:off x="7053572" y="4190796"/>
            <a:ext cx="339422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2" name="Right Arrow 394">
            <a:extLst>
              <a:ext uri="{FF2B5EF4-FFF2-40B4-BE49-F238E27FC236}">
                <a16:creationId xmlns:a16="http://schemas.microsoft.com/office/drawing/2014/main" id="{98E9AE25-5AE3-4A67-9103-6519E154183C}"/>
              </a:ext>
            </a:extLst>
          </p:cNvPr>
          <p:cNvSpPr/>
          <p:nvPr/>
        </p:nvSpPr>
        <p:spPr>
          <a:xfrm>
            <a:off x="7053572" y="4395901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3" name="Right Arrow 395">
            <a:extLst>
              <a:ext uri="{FF2B5EF4-FFF2-40B4-BE49-F238E27FC236}">
                <a16:creationId xmlns:a16="http://schemas.microsoft.com/office/drawing/2014/main" id="{21C46F7D-8B50-4A31-A441-943ED54BCABE}"/>
              </a:ext>
            </a:extLst>
          </p:cNvPr>
          <p:cNvSpPr/>
          <p:nvPr/>
        </p:nvSpPr>
        <p:spPr>
          <a:xfrm>
            <a:off x="5308539" y="3195829"/>
            <a:ext cx="565703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4" name="Right Arrow 396">
            <a:extLst>
              <a:ext uri="{FF2B5EF4-FFF2-40B4-BE49-F238E27FC236}">
                <a16:creationId xmlns:a16="http://schemas.microsoft.com/office/drawing/2014/main" id="{8911C25F-3DA5-4BA4-A84B-D08122490FCD}"/>
              </a:ext>
            </a:extLst>
          </p:cNvPr>
          <p:cNvSpPr/>
          <p:nvPr/>
        </p:nvSpPr>
        <p:spPr>
          <a:xfrm>
            <a:off x="3608242" y="4238012"/>
            <a:ext cx="339422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5" name="Right Arrow 397">
            <a:extLst>
              <a:ext uri="{FF2B5EF4-FFF2-40B4-BE49-F238E27FC236}">
                <a16:creationId xmlns:a16="http://schemas.microsoft.com/office/drawing/2014/main" id="{72C9B21B-2181-4D46-98BF-C5D69CE2E185}"/>
              </a:ext>
            </a:extLst>
          </p:cNvPr>
          <p:cNvSpPr/>
          <p:nvPr/>
        </p:nvSpPr>
        <p:spPr>
          <a:xfrm>
            <a:off x="5303567" y="3422454"/>
            <a:ext cx="565703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6" name="Right Arrow 398">
            <a:extLst>
              <a:ext uri="{FF2B5EF4-FFF2-40B4-BE49-F238E27FC236}">
                <a16:creationId xmlns:a16="http://schemas.microsoft.com/office/drawing/2014/main" id="{B526DBA6-43D9-4421-9639-B9C43704982D}"/>
              </a:ext>
            </a:extLst>
          </p:cNvPr>
          <p:cNvSpPr/>
          <p:nvPr/>
        </p:nvSpPr>
        <p:spPr>
          <a:xfrm>
            <a:off x="8424708" y="2696027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7" name="Right Arrow 399">
            <a:extLst>
              <a:ext uri="{FF2B5EF4-FFF2-40B4-BE49-F238E27FC236}">
                <a16:creationId xmlns:a16="http://schemas.microsoft.com/office/drawing/2014/main" id="{C5946074-E43A-47E5-B909-3DA0BD7309C4}"/>
              </a:ext>
            </a:extLst>
          </p:cNvPr>
          <p:cNvSpPr/>
          <p:nvPr/>
        </p:nvSpPr>
        <p:spPr>
          <a:xfrm>
            <a:off x="8416088" y="3810662"/>
            <a:ext cx="424278" cy="169711"/>
          </a:xfrm>
          <a:prstGeom prst="rightArrow">
            <a:avLst/>
          </a:prstGeom>
          <a:solidFill>
            <a:srgbClr val="1F497D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8" name="Right Arrow 400">
            <a:extLst>
              <a:ext uri="{FF2B5EF4-FFF2-40B4-BE49-F238E27FC236}">
                <a16:creationId xmlns:a16="http://schemas.microsoft.com/office/drawing/2014/main" id="{B4105287-7A24-4F22-816F-873F033C7154}"/>
              </a:ext>
            </a:extLst>
          </p:cNvPr>
          <p:cNvSpPr/>
          <p:nvPr/>
        </p:nvSpPr>
        <p:spPr>
          <a:xfrm>
            <a:off x="8416088" y="4795214"/>
            <a:ext cx="424278" cy="169711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39" name="Content Placeholder 11">
            <a:hlinkClick r:id="" action="ppaction://ole?verb=0"/>
            <a:extLst>
              <a:ext uri="{FF2B5EF4-FFF2-40B4-BE49-F238E27FC236}">
                <a16:creationId xmlns:a16="http://schemas.microsoft.com/office/drawing/2014/main" id="{56C01FFA-0A98-4E38-B378-FF1D8FE0284B}"/>
              </a:ext>
            </a:extLst>
          </p:cNvPr>
          <p:cNvGraphicFramePr/>
          <p:nvPr/>
        </p:nvGraphicFramePr>
        <p:xfrm>
          <a:off x="7795327" y="2396173"/>
          <a:ext cx="229503" cy="307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" r:id="rId28" imgW="165100" imgH="177165" progId="Equation.KSEE3">
                  <p:embed/>
                </p:oleObj>
              </mc:Choice>
              <mc:Fallback>
                <p:oleObj r:id="rId28" imgW="165100" imgH="177165" progId="Equation.KSEE3">
                  <p:embed/>
                  <p:pic>
                    <p:nvPicPr>
                      <p:cNvPr id="174" name="Content Placeholder 1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39E8FF6-865C-4821-BF12-09CEA75EB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95327" y="2396173"/>
                        <a:ext cx="229503" cy="307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" name="Oval 239">
            <a:extLst>
              <a:ext uri="{FF2B5EF4-FFF2-40B4-BE49-F238E27FC236}">
                <a16:creationId xmlns:a16="http://schemas.microsoft.com/office/drawing/2014/main" id="{B12F20DB-DE3D-4A22-8039-F2751EC0B5D2}"/>
              </a:ext>
            </a:extLst>
          </p:cNvPr>
          <p:cNvSpPr/>
          <p:nvPr/>
        </p:nvSpPr>
        <p:spPr>
          <a:xfrm>
            <a:off x="6223778" y="146508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74ACE2E-3414-471C-8E3E-DCF97A9DC65C}"/>
              </a:ext>
            </a:extLst>
          </p:cNvPr>
          <p:cNvSpPr/>
          <p:nvPr/>
        </p:nvSpPr>
        <p:spPr>
          <a:xfrm>
            <a:off x="11094790" y="1983090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A71DC3A5-9E79-49F2-9C9F-AA30D8528E8F}"/>
              </a:ext>
            </a:extLst>
          </p:cNvPr>
          <p:cNvSpPr/>
          <p:nvPr/>
        </p:nvSpPr>
        <p:spPr>
          <a:xfrm>
            <a:off x="11094790" y="4198523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C0D012B7-5D72-4E0D-A899-EB917B08BA4F}"/>
              </a:ext>
            </a:extLst>
          </p:cNvPr>
          <p:cNvSpPr/>
          <p:nvPr/>
        </p:nvSpPr>
        <p:spPr>
          <a:xfrm>
            <a:off x="11094790" y="3595271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A57F8130-2FC1-4C8E-BB55-2FF3F0D8C523}"/>
              </a:ext>
            </a:extLst>
          </p:cNvPr>
          <p:cNvSpPr/>
          <p:nvPr/>
        </p:nvSpPr>
        <p:spPr>
          <a:xfrm>
            <a:off x="2015414" y="3075509"/>
            <a:ext cx="543075" cy="339422"/>
          </a:xfrm>
          <a:prstGeom prst="ellipse">
            <a:avLst/>
          </a:prstGeom>
          <a:noFill/>
          <a:ln w="1905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321139"/>
            <a:endParaRPr lang="en-US" sz="2601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4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634</Words>
  <Application>Microsoft Office PowerPoint</Application>
  <PresentationFormat>Widescreen</PresentationFormat>
  <Paragraphs>203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Calibri Light</vt:lpstr>
      <vt:lpstr>Cambria Math</vt:lpstr>
      <vt:lpstr>Courier New</vt:lpstr>
      <vt:lpstr>Office Theme</vt:lpstr>
      <vt:lpstr>Equation.KSEE3</vt:lpstr>
      <vt:lpstr>Equation</vt:lpstr>
      <vt:lpstr>PowerPoint Presentation</vt:lpstr>
      <vt:lpstr>Problem &amp; Challenge</vt:lpstr>
      <vt:lpstr>Related works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Inference</vt:lpstr>
      <vt:lpstr>Experiments</vt:lpstr>
      <vt:lpstr>Quantitative results</vt:lpstr>
      <vt:lpstr>Visual comparison results</vt:lpstr>
      <vt:lpstr>Evaluation of key components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cheng</dc:creator>
  <cp:lastModifiedBy>Administrator</cp:lastModifiedBy>
  <cp:revision>83</cp:revision>
  <dcterms:created xsi:type="dcterms:W3CDTF">2018-11-12T03:29:03Z</dcterms:created>
  <dcterms:modified xsi:type="dcterms:W3CDTF">2018-11-14T15:37:39Z</dcterms:modified>
</cp:coreProperties>
</file>